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p:regular r:id="rId37"/>
      <p:bold r:id="rId38"/>
      <p:italic r:id="rId39"/>
      <p:boldItalic r:id="rId40"/>
    </p:embeddedFont>
    <p:embeddedFont>
      <p:font typeface="Google Sans Medium"/>
      <p:regular r:id="rId41"/>
      <p:bold r:id="rId42"/>
      <p:italic r:id="rId43"/>
      <p:boldItalic r:id="rId44"/>
    </p:embeddedFont>
    <p:embeddedFont>
      <p:font typeface="Google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ehdi Saligan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4.xml"/><Relationship Id="rId42" Type="http://schemas.openxmlformats.org/officeDocument/2006/relationships/font" Target="fonts/GoogleSansMedium-bold.fntdata"/><Relationship Id="rId41" Type="http://schemas.openxmlformats.org/officeDocument/2006/relationships/font" Target="fonts/GoogleSansMedium-regular.fntdata"/><Relationship Id="rId22" Type="http://schemas.openxmlformats.org/officeDocument/2006/relationships/slide" Target="slides/slide16.xml"/><Relationship Id="rId44" Type="http://schemas.openxmlformats.org/officeDocument/2006/relationships/font" Target="fonts/GoogleSansMedium-boldItalic.fntdata"/><Relationship Id="rId21" Type="http://schemas.openxmlformats.org/officeDocument/2006/relationships/slide" Target="slides/slide15.xml"/><Relationship Id="rId43" Type="http://schemas.openxmlformats.org/officeDocument/2006/relationships/font" Target="fonts/GoogleSansMedium-italic.fntdata"/><Relationship Id="rId24" Type="http://schemas.openxmlformats.org/officeDocument/2006/relationships/slide" Target="slides/slide18.xml"/><Relationship Id="rId46" Type="http://schemas.openxmlformats.org/officeDocument/2006/relationships/font" Target="fonts/GoogleSans-bold.fntdata"/><Relationship Id="rId23" Type="http://schemas.openxmlformats.org/officeDocument/2006/relationships/slide" Target="slides/slide17.xml"/><Relationship Id="rId45" Type="http://schemas.openxmlformats.org/officeDocument/2006/relationships/font" Target="fonts/GoogleSans-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GoogleSans-boldItalic.fntdata"/><Relationship Id="rId25" Type="http://schemas.openxmlformats.org/officeDocument/2006/relationships/slide" Target="slides/slide19.xml"/><Relationship Id="rId47" Type="http://schemas.openxmlformats.org/officeDocument/2006/relationships/font" Target="fonts/GoogleSans-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italic.fntdata"/><Relationship Id="rId16" Type="http://schemas.openxmlformats.org/officeDocument/2006/relationships/slide" Target="slides/slide10.xml"/><Relationship Id="rId38" Type="http://schemas.openxmlformats.org/officeDocument/2006/relationships/font" Target="fonts/Roboto-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5-12T08:23:13.853">
    <p:pos x="6000" y="0"/>
    <p:text>There are slides here that can be used:
https://docs.google.com/presentation/d/1D9NAdW4llTG2akLwsTQZomfpD2pAWweXsWfCRZQK-3w/edit#slide=id.g26d09fe7e84_0_0</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db12cf96e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db12cf96e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7129f5bace_1_6:notes"/>
          <p:cNvSpPr txBox="1"/>
          <p:nvPr>
            <p:ph idx="1" type="body"/>
          </p:nvPr>
        </p:nvSpPr>
        <p:spPr>
          <a:xfrm>
            <a:off x="685800" y="4400555"/>
            <a:ext cx="5486400" cy="36006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sz="1400">
                <a:solidFill>
                  <a:srgbClr val="666666"/>
                </a:solidFill>
                <a:latin typeface="Roboto"/>
                <a:ea typeface="Roboto"/>
                <a:cs typeface="Roboto"/>
                <a:sym typeface="Roboto"/>
              </a:rPr>
              <a:t>As part of the DARPA IDEA program, we were able to utilize a gf12lp shuttle to create prototypes using open tools. Our team successfully designed the first version of the opentitan RoT, which included temperature sensors that were developed using oepnfasoc.</a:t>
            </a:r>
            <a:endParaRPr sz="1400">
              <a:solidFill>
                <a:srgbClr val="666666"/>
              </a:solidFill>
              <a:latin typeface="Roboto"/>
              <a:ea typeface="Roboto"/>
              <a:cs typeface="Roboto"/>
              <a:sym typeface="Roboto"/>
            </a:endParaRPr>
          </a:p>
          <a:p>
            <a:pPr indent="0" lvl="0" marL="0" rtl="0" algn="l">
              <a:spcBef>
                <a:spcPts val="800"/>
              </a:spcBef>
              <a:spcAft>
                <a:spcPts val="0"/>
              </a:spcAft>
              <a:buNone/>
            </a:pPr>
            <a:r>
              <a:rPr lang="en" sz="1400">
                <a:solidFill>
                  <a:srgbClr val="666666"/>
                </a:solidFill>
                <a:latin typeface="Roboto"/>
                <a:ea typeface="Roboto"/>
                <a:cs typeface="Roboto"/>
                <a:sym typeface="Roboto"/>
              </a:rPr>
              <a:t>And with Prof Wentzloff, we have built a Bluetooth transmitter where the ADPLL uses fASOC with a coarse/fine grain embedded TDC and vernier delay line TDC to reduce fractional spurs</a:t>
            </a:r>
            <a:endParaRPr/>
          </a:p>
        </p:txBody>
      </p:sp>
      <p:sp>
        <p:nvSpPr>
          <p:cNvPr id="315" name="Google Shape;315;g27129f5bace_1_6:notes"/>
          <p:cNvSpPr/>
          <p:nvPr>
            <p:ph idx="2" type="sldImg"/>
          </p:nvPr>
        </p:nvSpPr>
        <p:spPr>
          <a:xfrm>
            <a:off x="464153" y="1143179"/>
            <a:ext cx="59298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7129f5bace_1_108:notes"/>
          <p:cNvSpPr txBox="1"/>
          <p:nvPr>
            <p:ph idx="1" type="body"/>
          </p:nvPr>
        </p:nvSpPr>
        <p:spPr>
          <a:xfrm>
            <a:off x="685800" y="4400555"/>
            <a:ext cx="5486400" cy="3600600"/>
          </a:xfrm>
          <a:prstGeom prst="rect">
            <a:avLst/>
          </a:prstGeom>
        </p:spPr>
        <p:txBody>
          <a:bodyPr anchorCtr="0" anchor="t" bIns="91425" lIns="91425" spcFirstLastPara="1" rIns="91425" wrap="square" tIns="91425">
            <a:noAutofit/>
          </a:bodyPr>
          <a:lstStyle/>
          <a:p>
            <a:pPr indent="0" lvl="0" marL="0" rtl="0" algn="l">
              <a:spcBef>
                <a:spcPts val="800"/>
              </a:spcBef>
              <a:spcAft>
                <a:spcPts val="0"/>
              </a:spcAft>
              <a:buNone/>
            </a:pPr>
            <a:r>
              <a:rPr lang="en" sz="1400">
                <a:solidFill>
                  <a:srgbClr val="666666"/>
                </a:solidFill>
                <a:latin typeface="Roboto"/>
                <a:ea typeface="Roboto"/>
                <a:cs typeface="Roboto"/>
                <a:sym typeface="Roboto"/>
              </a:rPr>
              <a:t>As part of the DARPA IDEA program, we were able to utilize a gf12lp shuttle to create prototypes using open tools. Our team successfully designed the first version of the opentitan RoT, which included temperature sensors that were developed using oepnfasoc.</a:t>
            </a:r>
            <a:endParaRPr sz="1400">
              <a:solidFill>
                <a:srgbClr val="666666"/>
              </a:solidFill>
              <a:latin typeface="Roboto"/>
              <a:ea typeface="Roboto"/>
              <a:cs typeface="Roboto"/>
              <a:sym typeface="Roboto"/>
            </a:endParaRPr>
          </a:p>
          <a:p>
            <a:pPr indent="0" lvl="0" marL="0" rtl="0" algn="l">
              <a:spcBef>
                <a:spcPts val="800"/>
              </a:spcBef>
              <a:spcAft>
                <a:spcPts val="0"/>
              </a:spcAft>
              <a:buNone/>
            </a:pPr>
            <a:r>
              <a:rPr lang="en" sz="1400">
                <a:solidFill>
                  <a:srgbClr val="666666"/>
                </a:solidFill>
                <a:latin typeface="Roboto"/>
                <a:ea typeface="Roboto"/>
                <a:cs typeface="Roboto"/>
                <a:sym typeface="Roboto"/>
              </a:rPr>
              <a:t>And with Prof Wentzloff, we have built a Bluetooth transmitter where the ADPLL uses fASOC with a coarse/fine grain embedded TDC and vernier delay line TDC to reduce fractional spurs</a:t>
            </a:r>
            <a:endParaRPr/>
          </a:p>
        </p:txBody>
      </p:sp>
      <p:sp>
        <p:nvSpPr>
          <p:cNvPr id="356" name="Google Shape;356;g27129f5bace_1_108:notes"/>
          <p:cNvSpPr/>
          <p:nvPr>
            <p:ph idx="2" type="sldImg"/>
          </p:nvPr>
        </p:nvSpPr>
        <p:spPr>
          <a:xfrm>
            <a:off x="464153" y="1143179"/>
            <a:ext cx="59298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1559da58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71559da58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dc19714639_1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dc19714639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1559da5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1559da5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daa0ee4301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daa0ee4301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dba7068033_0_247:notes"/>
          <p:cNvSpPr/>
          <p:nvPr>
            <p:ph idx="2" type="sldImg"/>
          </p:nvPr>
        </p:nvSpPr>
        <p:spPr>
          <a:xfrm>
            <a:off x="91292" y="685838"/>
            <a:ext cx="6675600" cy="3429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7" name="Google Shape;437;g2dba7068033_0_247:notes"/>
          <p:cNvSpPr txBox="1"/>
          <p:nvPr>
            <p:ph idx="1" type="body"/>
          </p:nvPr>
        </p:nvSpPr>
        <p:spPr>
          <a:xfrm>
            <a:off x="685801" y="4343406"/>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db4ab7bd0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db4ab7bd0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dc19714639_1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dc19714639_1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71559da58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71559da58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daa0ee430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daa0ee430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7129f5bace_1_216:notes"/>
          <p:cNvSpPr txBox="1"/>
          <p:nvPr>
            <p:ph idx="1" type="body"/>
          </p:nvPr>
        </p:nvSpPr>
        <p:spPr>
          <a:xfrm>
            <a:off x="685800" y="4400555"/>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Back to the nanofabrication accelerator program, We have put some test apparatus on a silicon chip, which will be used as the carrier wafer for new nano device fabrication. This leads to improved measurement quality and test due the reduced parasitics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we have contributed to 4 shuttles already, each had novel circuits. </a:t>
            </a:r>
            <a:endParaRPr>
              <a:solidFill>
                <a:schemeClr val="dk1"/>
              </a:solidFill>
            </a:endParaRPr>
          </a:p>
          <a:p>
            <a:pPr indent="0" lvl="0" marL="0" rtl="0" algn="l">
              <a:spcBef>
                <a:spcPts val="0"/>
              </a:spcBef>
              <a:spcAft>
                <a:spcPts val="0"/>
              </a:spcAft>
              <a:buNone/>
            </a:pPr>
            <a:r>
              <a:rPr lang="en">
                <a:solidFill>
                  <a:schemeClr val="dk1"/>
                </a:solidFill>
              </a:rPr>
              <a:t>And my understanding,  Based on information from my colleagues at NIST, it would take over a year to design simple circuits by just porting them onto a shuttle., without even considering novelty, </a:t>
            </a:r>
            <a:endParaRPr sz="1150">
              <a:solidFill>
                <a:srgbClr val="1D1C1D"/>
              </a:solidFill>
              <a:highlight>
                <a:srgbClr val="F8F8F8"/>
              </a:highlight>
            </a:endParaRPr>
          </a:p>
        </p:txBody>
      </p:sp>
      <p:sp>
        <p:nvSpPr>
          <p:cNvPr id="471" name="Google Shape;471;g27129f5bace_1_216:notes"/>
          <p:cNvSpPr/>
          <p:nvPr>
            <p:ph idx="2" type="sldImg"/>
          </p:nvPr>
        </p:nvSpPr>
        <p:spPr>
          <a:xfrm>
            <a:off x="464153" y="1143179"/>
            <a:ext cx="5929800" cy="3086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71559da58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71559da58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71559da58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71559da58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daa0ee4301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daa0ee4301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db4ab7bd0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db4ab7bd0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daa0ee4301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daa0ee4301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daa0ee430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daa0ee430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db4ab7bd0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db4ab7bd0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db4ab7bd0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db4ab7bd0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71559da589_0_43: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Discuss how the workflow or contributions happen</a:t>
            </a:r>
            <a:endParaRPr/>
          </a:p>
        </p:txBody>
      </p:sp>
      <p:sp>
        <p:nvSpPr>
          <p:cNvPr id="579" name="Google Shape;579;g271559da589_0_43:notes"/>
          <p:cNvSpPr/>
          <p:nvPr>
            <p:ph idx="2" type="sldImg"/>
          </p:nvPr>
        </p:nvSpPr>
        <p:spPr>
          <a:xfrm>
            <a:off x="397570" y="687049"/>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aa0ee4301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daa0ee4301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71559da589_0_107: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271559da58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Mapped PDK</a:t>
            </a:r>
            <a:endParaRPr/>
          </a:p>
          <a:p>
            <a:pPr indent="0" lvl="0" marL="0" rtl="0" algn="l">
              <a:spcBef>
                <a:spcPts val="0"/>
              </a:spcBef>
              <a:spcAft>
                <a:spcPts val="0"/>
              </a:spcAft>
              <a:buNone/>
            </a:pPr>
            <a:r>
              <a:rPr lang="en"/>
              <a:t>Common python layer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c19714639_1_93: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c19714639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 made a small workflow diagram on the left of what would be a traditional analog layout flow today. </a:t>
            </a:r>
            <a:endParaRPr/>
          </a:p>
          <a:p>
            <a:pPr indent="0" lvl="0" marL="0" rtl="0" algn="l">
              <a:spcBef>
                <a:spcPts val="0"/>
              </a:spcBef>
              <a:spcAft>
                <a:spcPts val="0"/>
              </a:spcAft>
              <a:buClr>
                <a:schemeClr val="dk1"/>
              </a:buClr>
              <a:buSzPts val="1100"/>
              <a:buFont typeface="Arial"/>
              <a:buNone/>
            </a:pPr>
            <a:r>
              <a:rPr lang="en"/>
              <a:t>As you all know, most of it  is custom and require multiple iterations from schematic entry to layout then simulation and so forth. While the digital flow (or a grid based flow) is highly automated for a while now. So the idea is to basically take what would otherwise be a full custom analog layout and shoehorn it into  the cell based digital automated design flow methodology which is pretty amenable to the available logic synthesis and P&amp;R tools be it proprietary and even better open source tools.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c19714639_1_104: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dc19714639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we add the auxiliary cells we make sure they are laid out following the standard cell grid . We show here in the bottom a couple of layout examples.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like to call fasoc’s approach vlsa that would stand for very large scale analog (which is a play on vlsi). In fact the use of verilog to describe analog designs makes the flow easier since we will ride on the highly automated digital flows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dc19714639_1_146: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dc19714639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the other side, OpenFASOC relies heavily on OR, in addition to a set of other tools like Yosys/abc for logic synthesis, we recently started using the surelog/uhdm plugins to yosys integrated by antmicro and Google to add the system verilog support.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Magic, netget for DRC and LVS - we have added KLayout recently which it appears to be a very powerful tool for layout viewing and LVS/DRC checks. Think about a nice calibredrv with low latency and python based APIs with really nice GUI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dc19714639_1_169:notes"/>
          <p:cNvSpPr/>
          <p:nvPr>
            <p:ph idx="2" type="sldImg"/>
          </p:nvPr>
        </p:nvSpPr>
        <p:spPr>
          <a:xfrm>
            <a:off x="381304"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dc19714639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On the other side, OpenFASOC relies heavily on OR, in addition to a set of other tools like Yosys/abc for logic synthesis, we recently started using the surelog/uhdm plugins to yosys integrated by antmicro and Google to add the system verilog support.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Magic, netget for DRC and LVS - we have added KLayout recently which it appears to be a very powerful tool for layout viewing and LVS/DRC checks. Think about a nice calibredrv with low latency and python based APIs with really nice GUI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c19714639_1_193:notes"/>
          <p:cNvSpPr txBox="1"/>
          <p:nvPr>
            <p:ph idx="1" type="body"/>
          </p:nvPr>
        </p:nvSpPr>
        <p:spPr>
          <a:xfrm>
            <a:off x="685800" y="4343400"/>
            <a:ext cx="5486400" cy="4114800"/>
          </a:xfrm>
          <a:prstGeom prst="rect">
            <a:avLst/>
          </a:prstGeom>
        </p:spPr>
        <p:txBody>
          <a:bodyPr anchorCtr="0" anchor="t" bIns="89600" lIns="89600" spcFirstLastPara="1" rIns="89600" wrap="square" tIns="89600">
            <a:noAutofit/>
          </a:bodyPr>
          <a:lstStyle/>
          <a:p>
            <a:pPr indent="0" lvl="0" marL="0" rtl="0" algn="l">
              <a:spcBef>
                <a:spcPts val="0"/>
              </a:spcBef>
              <a:spcAft>
                <a:spcPts val="0"/>
              </a:spcAft>
              <a:buNone/>
            </a:pPr>
            <a:r>
              <a:rPr lang="en"/>
              <a:t>Now actually we can pipe install tools and Process Design Kits on your laptop which drastically lowers barrier to entry</a:t>
            </a:r>
            <a:endParaRPr/>
          </a:p>
          <a:p>
            <a:pPr indent="0" lvl="0" marL="0" rtl="0" algn="l">
              <a:spcBef>
                <a:spcPts val="0"/>
              </a:spcBef>
              <a:spcAft>
                <a:spcPts val="0"/>
              </a:spcAft>
              <a:buNone/>
            </a:pPr>
            <a:r>
              <a:rPr lang="en"/>
              <a:t>No need for NDA</a:t>
            </a:r>
            <a:endParaRPr/>
          </a:p>
          <a:p>
            <a:pPr indent="0" lvl="0" marL="0" rtl="0" algn="l">
              <a:spcBef>
                <a:spcPts val="0"/>
              </a:spcBef>
              <a:spcAft>
                <a:spcPts val="0"/>
              </a:spcAft>
              <a:buNone/>
            </a:pPr>
            <a:r>
              <a:t/>
            </a:r>
            <a:endParaRPr/>
          </a:p>
        </p:txBody>
      </p:sp>
      <p:sp>
        <p:nvSpPr>
          <p:cNvPr id="213" name="Google Shape;213;g2dc19714639_1_193:notes"/>
          <p:cNvSpPr/>
          <p:nvPr>
            <p:ph idx="2" type="sldImg"/>
          </p:nvPr>
        </p:nvSpPr>
        <p:spPr>
          <a:xfrm>
            <a:off x="397570" y="687049"/>
            <a:ext cx="6063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dc19714639_1_368:notes"/>
          <p:cNvSpPr/>
          <p:nvPr>
            <p:ph idx="2" type="sldImg"/>
          </p:nvPr>
        </p:nvSpPr>
        <p:spPr>
          <a:xfrm>
            <a:off x="397565" y="687049"/>
            <a:ext cx="6063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1" name="Google Shape;281;g2dc19714639_1_368:notes"/>
          <p:cNvSpPr txBox="1"/>
          <p:nvPr>
            <p:ph idx="1" type="body"/>
          </p:nvPr>
        </p:nvSpPr>
        <p:spPr>
          <a:xfrm>
            <a:off x="685800" y="4343400"/>
            <a:ext cx="5486400" cy="4114800"/>
          </a:xfrm>
          <a:prstGeom prst="rect">
            <a:avLst/>
          </a:prstGeom>
          <a:noFill/>
          <a:ln>
            <a:noFill/>
          </a:ln>
        </p:spPr>
        <p:txBody>
          <a:bodyPr anchorCtr="0" anchor="t" bIns="45650" lIns="91300" spcFirstLastPara="1" rIns="91300" wrap="square" tIns="45650">
            <a:noAutofit/>
          </a:bodyPr>
          <a:lstStyle/>
          <a:p>
            <a:pPr indent="0" lvl="0" marL="0" rtl="0" algn="l">
              <a:spcBef>
                <a:spcPts val="0"/>
              </a:spcBef>
              <a:spcAft>
                <a:spcPts val="0"/>
              </a:spcAft>
              <a:buClr>
                <a:schemeClr val="dk1"/>
              </a:buClr>
              <a:buSzPts val="1200"/>
              <a:buFont typeface="Arial"/>
              <a:buNone/>
            </a:pPr>
            <a:r>
              <a:rPr lang="en"/>
              <a:t>We have integrated 4 sensors connect to the opentitan’s IBEX core through tilelink. </a:t>
            </a:r>
            <a:endParaRPr/>
          </a:p>
          <a:p>
            <a:pPr indent="0" lvl="0" marL="0" rtl="0" algn="l">
              <a:spcBef>
                <a:spcPts val="0"/>
              </a:spcBef>
              <a:spcAft>
                <a:spcPts val="0"/>
              </a:spcAft>
              <a:buClr>
                <a:schemeClr val="dk1"/>
              </a:buClr>
              <a:buSzPts val="1200"/>
              <a:buFont typeface="Arial"/>
              <a:buNone/>
            </a:pPr>
            <a:r>
              <a:rPr lang="en"/>
              <a:t>As you can see we were able to create voltage domains and had the sensing elements of the temperature sensor generator sit on a separate area with its own on-chip generated voltage. </a:t>
            </a:r>
            <a:endParaRPr/>
          </a:p>
          <a:p>
            <a:pPr indent="0" lvl="0" marL="0" rtl="0" algn="l">
              <a:spcBef>
                <a:spcPts val="0"/>
              </a:spcBef>
              <a:spcAft>
                <a:spcPts val="0"/>
              </a:spcAft>
              <a:buClr>
                <a:schemeClr val="dk1"/>
              </a:buClr>
              <a:buSzPts val="1200"/>
              <a:buFont typeface="Arial"/>
              <a:buNone/>
            </a:pPr>
            <a:r>
              <a:rPr lang="en"/>
              <a:t>Non default rule have been also enabled in OR, we added on top of that py scripting to connect custom nets to power rings which you can see on the left which is essentially doing special routing </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
              <a:t>All of these features are expected to be included directly in the OR database. And this model seems to be working great following the software model with a lot of iterations and improvements.</a:t>
            </a:r>
            <a:endParaRPr/>
          </a:p>
        </p:txBody>
      </p:sp>
      <p:sp>
        <p:nvSpPr>
          <p:cNvPr id="282" name="Google Shape;282;g2dc19714639_1_368:notes"/>
          <p:cNvSpPr txBox="1"/>
          <p:nvPr>
            <p:ph idx="11" type="ftr"/>
          </p:nvPr>
        </p:nvSpPr>
        <p:spPr>
          <a:xfrm>
            <a:off x="0" y="8685214"/>
            <a:ext cx="2971800" cy="457200"/>
          </a:xfrm>
          <a:prstGeom prst="rect">
            <a:avLst/>
          </a:prstGeom>
          <a:noFill/>
          <a:ln>
            <a:noFill/>
          </a:ln>
        </p:spPr>
        <p:txBody>
          <a:bodyPr anchorCtr="0" anchor="b" bIns="45650" lIns="91300" spcFirstLastPara="1" rIns="91300" wrap="square" tIns="45650">
            <a:noAutofit/>
          </a:bodyPr>
          <a:lstStyle/>
          <a:p>
            <a:pPr indent="0" lvl="0" marL="0" rtl="0" algn="l">
              <a:spcBef>
                <a:spcPts val="0"/>
              </a:spcBef>
              <a:spcAft>
                <a:spcPts val="0"/>
              </a:spcAft>
              <a:buNone/>
            </a:pPr>
            <a:r>
              <a:rPr lang="en" sz="1400"/>
              <a:t>University of Michigan</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sp>
        <p:nvSpPr>
          <p:cNvPr id="54" name="Google Shape;5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5" name="Google Shape;55;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7" name="Google Shape;57;p11"/>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60" name="Google Shape;60;p12"/>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3"/>
          <p:cNvSpPr txBox="1"/>
          <p:nvPr>
            <p:ph type="title"/>
          </p:nvPr>
        </p:nvSpPr>
        <p:spPr>
          <a:xfrm>
            <a:off x="457200" y="57150"/>
            <a:ext cx="8229600" cy="8001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SzPts val="1100"/>
              <a:buNone/>
              <a:defRPr sz="1100"/>
            </a:lvl1pPr>
            <a:lvl2pPr lvl="1" algn="ctr">
              <a:lnSpc>
                <a:spcPct val="90000"/>
              </a:lnSpc>
              <a:spcBef>
                <a:spcPts val="0"/>
              </a:spcBef>
              <a:spcAft>
                <a:spcPts val="0"/>
              </a:spcAft>
              <a:buSzPts val="1100"/>
              <a:buNone/>
              <a:defRPr sz="1100"/>
            </a:lvl2pPr>
            <a:lvl3pPr lvl="2" algn="ctr">
              <a:lnSpc>
                <a:spcPct val="90000"/>
              </a:lnSpc>
              <a:spcBef>
                <a:spcPts val="0"/>
              </a:spcBef>
              <a:spcAft>
                <a:spcPts val="0"/>
              </a:spcAft>
              <a:buSzPts val="1100"/>
              <a:buNone/>
              <a:defRPr sz="1100"/>
            </a:lvl3pPr>
            <a:lvl4pPr lvl="3" algn="ctr">
              <a:lnSpc>
                <a:spcPct val="90000"/>
              </a:lnSpc>
              <a:spcBef>
                <a:spcPts val="0"/>
              </a:spcBef>
              <a:spcAft>
                <a:spcPts val="0"/>
              </a:spcAft>
              <a:buSzPts val="1100"/>
              <a:buNone/>
              <a:defRPr sz="1100"/>
            </a:lvl4pPr>
            <a:lvl5pPr lvl="4" algn="ctr">
              <a:lnSpc>
                <a:spcPct val="90000"/>
              </a:lnSpc>
              <a:spcBef>
                <a:spcPts val="0"/>
              </a:spcBef>
              <a:spcAft>
                <a:spcPts val="0"/>
              </a:spcAft>
              <a:buSzPts val="1100"/>
              <a:buNone/>
              <a:defRPr sz="1100"/>
            </a:lvl5pPr>
            <a:lvl6pPr lvl="5" algn="ctr">
              <a:lnSpc>
                <a:spcPct val="90000"/>
              </a:lnSpc>
              <a:spcBef>
                <a:spcPts val="0"/>
              </a:spcBef>
              <a:spcAft>
                <a:spcPts val="0"/>
              </a:spcAft>
              <a:buSzPts val="1100"/>
              <a:buNone/>
              <a:defRPr sz="1100"/>
            </a:lvl6pPr>
            <a:lvl7pPr lvl="6" algn="ctr">
              <a:lnSpc>
                <a:spcPct val="90000"/>
              </a:lnSpc>
              <a:spcBef>
                <a:spcPts val="0"/>
              </a:spcBef>
              <a:spcAft>
                <a:spcPts val="0"/>
              </a:spcAft>
              <a:buSzPts val="1100"/>
              <a:buNone/>
              <a:defRPr sz="1100"/>
            </a:lvl7pPr>
            <a:lvl8pPr lvl="7" algn="ctr">
              <a:lnSpc>
                <a:spcPct val="90000"/>
              </a:lnSpc>
              <a:spcBef>
                <a:spcPts val="0"/>
              </a:spcBef>
              <a:spcAft>
                <a:spcPts val="0"/>
              </a:spcAft>
              <a:buSzPts val="1100"/>
              <a:buNone/>
              <a:defRPr sz="1100"/>
            </a:lvl8pPr>
            <a:lvl9pPr lvl="8" algn="ctr">
              <a:lnSpc>
                <a:spcPct val="90000"/>
              </a:lnSpc>
              <a:spcBef>
                <a:spcPts val="0"/>
              </a:spcBef>
              <a:spcAft>
                <a:spcPts val="0"/>
              </a:spcAft>
              <a:buSzPts val="1100"/>
              <a:buNone/>
              <a:defRPr sz="1100"/>
            </a:lvl9pPr>
          </a:lstStyle>
          <a:p/>
        </p:txBody>
      </p:sp>
      <p:sp>
        <p:nvSpPr>
          <p:cNvPr id="63" name="Google Shape;63;p13"/>
          <p:cNvSpPr txBox="1"/>
          <p:nvPr>
            <p:ph idx="1" type="body"/>
          </p:nvPr>
        </p:nvSpPr>
        <p:spPr>
          <a:xfrm>
            <a:off x="457200" y="800101"/>
            <a:ext cx="8229600" cy="4162500"/>
          </a:xfrm>
          <a:prstGeom prst="rect">
            <a:avLst/>
          </a:prstGeom>
          <a:noFill/>
          <a:ln>
            <a:noFill/>
          </a:ln>
        </p:spPr>
        <p:txBody>
          <a:bodyPr anchorCtr="0" anchor="t" bIns="34275" lIns="68575" spcFirstLastPara="1" rIns="68575" wrap="square" tIns="34275">
            <a:normAutofit/>
          </a:bodyPr>
          <a:lstStyle>
            <a:lvl1pPr indent="-317500" lvl="0" marL="457200" algn="l">
              <a:spcBef>
                <a:spcPts val="0"/>
              </a:spcBef>
              <a:spcAft>
                <a:spcPts val="0"/>
              </a:spcAft>
              <a:buSzPts val="1400"/>
              <a:buChar char="●"/>
              <a:defRPr sz="1100"/>
            </a:lvl1pPr>
            <a:lvl2pPr indent="-317500" lvl="1" marL="914400" algn="l">
              <a:spcBef>
                <a:spcPts val="0"/>
              </a:spcBef>
              <a:spcAft>
                <a:spcPts val="0"/>
              </a:spcAft>
              <a:buSzPts val="1400"/>
              <a:buChar char="○"/>
              <a:defRPr sz="1100"/>
            </a:lvl2pPr>
            <a:lvl3pPr indent="-317500" lvl="2" marL="1371600" algn="l">
              <a:spcBef>
                <a:spcPts val="0"/>
              </a:spcBef>
              <a:spcAft>
                <a:spcPts val="0"/>
              </a:spcAft>
              <a:buClr>
                <a:schemeClr val="dk1"/>
              </a:buClr>
              <a:buSzPts val="1400"/>
              <a:buChar char="■"/>
              <a:defRPr sz="1100"/>
            </a:lvl3pPr>
            <a:lvl4pPr indent="-317500" lvl="3" marL="1828800" algn="l">
              <a:spcBef>
                <a:spcPts val="0"/>
              </a:spcBef>
              <a:spcAft>
                <a:spcPts val="0"/>
              </a:spcAft>
              <a:buClr>
                <a:schemeClr val="dk1"/>
              </a:buClr>
              <a:buSzPts val="1400"/>
              <a:buChar char="●"/>
              <a:defRPr sz="1100"/>
            </a:lvl4pPr>
            <a:lvl5pPr indent="-317500" lvl="4" marL="2286000" algn="l">
              <a:spcBef>
                <a:spcPts val="0"/>
              </a:spcBef>
              <a:spcAft>
                <a:spcPts val="0"/>
              </a:spcAft>
              <a:buClr>
                <a:schemeClr val="dk1"/>
              </a:buClr>
              <a:buSzPts val="1400"/>
              <a:buChar char="○"/>
              <a:defRPr sz="1100"/>
            </a:lvl5pPr>
            <a:lvl6pPr indent="-317500" lvl="5" marL="2743200" algn="l">
              <a:spcBef>
                <a:spcPts val="0"/>
              </a:spcBef>
              <a:spcAft>
                <a:spcPts val="0"/>
              </a:spcAft>
              <a:buClr>
                <a:schemeClr val="dk1"/>
              </a:buClr>
              <a:buSzPts val="1400"/>
              <a:buChar char="■"/>
              <a:defRPr sz="1100"/>
            </a:lvl6pPr>
            <a:lvl7pPr indent="-317500" lvl="6" marL="3200400" algn="l">
              <a:spcBef>
                <a:spcPts val="0"/>
              </a:spcBef>
              <a:spcAft>
                <a:spcPts val="0"/>
              </a:spcAft>
              <a:buClr>
                <a:schemeClr val="dk1"/>
              </a:buClr>
              <a:buSzPts val="1400"/>
              <a:buChar char="●"/>
              <a:defRPr sz="1100"/>
            </a:lvl7pPr>
            <a:lvl8pPr indent="-317500" lvl="7" marL="3657600" algn="l">
              <a:spcBef>
                <a:spcPts val="0"/>
              </a:spcBef>
              <a:spcAft>
                <a:spcPts val="0"/>
              </a:spcAft>
              <a:buClr>
                <a:schemeClr val="dk1"/>
              </a:buClr>
              <a:buSzPts val="1400"/>
              <a:buChar char="○"/>
              <a:defRPr sz="1100"/>
            </a:lvl8pPr>
            <a:lvl9pPr indent="-317500" lvl="8" marL="4114800" algn="l">
              <a:spcBef>
                <a:spcPts val="0"/>
              </a:spcBef>
              <a:spcAft>
                <a:spcPts val="0"/>
              </a:spcAft>
              <a:buClr>
                <a:schemeClr val="dk1"/>
              </a:buClr>
              <a:buSzPts val="1400"/>
              <a:buChar char="■"/>
              <a:defRPr sz="1100"/>
            </a:lvl9pPr>
          </a:lstStyle>
          <a:p/>
        </p:txBody>
      </p:sp>
      <p:pic>
        <p:nvPicPr>
          <p:cNvPr id="64" name="Google Shape;64;p13"/>
          <p:cNvPicPr preferRelativeResize="0"/>
          <p:nvPr/>
        </p:nvPicPr>
        <p:blipFill>
          <a:blip r:embed="rId2">
            <a:alphaModFix/>
          </a:blip>
          <a:stretch>
            <a:fillRect/>
          </a:stretch>
        </p:blipFill>
        <p:spPr>
          <a:xfrm>
            <a:off x="78825" y="4819600"/>
            <a:ext cx="2067676" cy="265225"/>
          </a:xfrm>
          <a:prstGeom prst="rect">
            <a:avLst/>
          </a:prstGeom>
          <a:noFill/>
          <a:ln>
            <a:noFill/>
          </a:ln>
        </p:spPr>
      </p:pic>
      <p:sp>
        <p:nvSpPr>
          <p:cNvPr id="65" name="Google Shape;65;p1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Google Sans"/>
                <a:ea typeface="Google Sans"/>
                <a:cs typeface="Google Sans"/>
                <a:sym typeface="Google Sans"/>
              </a:defRPr>
            </a:lvl1pPr>
            <a:lvl2pPr lvl="1">
              <a:buNone/>
              <a:defRPr sz="1300">
                <a:latin typeface="Google Sans"/>
                <a:ea typeface="Google Sans"/>
                <a:cs typeface="Google Sans"/>
                <a:sym typeface="Google Sans"/>
              </a:defRPr>
            </a:lvl2pPr>
            <a:lvl3pPr lvl="2">
              <a:buNone/>
              <a:defRPr sz="1300">
                <a:latin typeface="Google Sans"/>
                <a:ea typeface="Google Sans"/>
                <a:cs typeface="Google Sans"/>
                <a:sym typeface="Google Sans"/>
              </a:defRPr>
            </a:lvl3pPr>
            <a:lvl4pPr lvl="3">
              <a:buNone/>
              <a:defRPr sz="1300">
                <a:latin typeface="Google Sans"/>
                <a:ea typeface="Google Sans"/>
                <a:cs typeface="Google Sans"/>
                <a:sym typeface="Google Sans"/>
              </a:defRPr>
            </a:lvl4pPr>
            <a:lvl5pPr lvl="4">
              <a:buNone/>
              <a:defRPr sz="1300">
                <a:latin typeface="Google Sans"/>
                <a:ea typeface="Google Sans"/>
                <a:cs typeface="Google Sans"/>
                <a:sym typeface="Google Sans"/>
              </a:defRPr>
            </a:lvl5pPr>
            <a:lvl6pPr lvl="5">
              <a:buNone/>
              <a:defRPr sz="1300">
                <a:latin typeface="Google Sans"/>
                <a:ea typeface="Google Sans"/>
                <a:cs typeface="Google Sans"/>
                <a:sym typeface="Google Sans"/>
              </a:defRPr>
            </a:lvl6pPr>
            <a:lvl7pPr lvl="6">
              <a:buNone/>
              <a:defRPr sz="1300">
                <a:latin typeface="Google Sans"/>
                <a:ea typeface="Google Sans"/>
                <a:cs typeface="Google Sans"/>
                <a:sym typeface="Google Sans"/>
              </a:defRPr>
            </a:lvl7pPr>
            <a:lvl8pPr lvl="7">
              <a:buNone/>
              <a:defRPr sz="1300">
                <a:latin typeface="Google Sans"/>
                <a:ea typeface="Google Sans"/>
                <a:cs typeface="Google Sans"/>
                <a:sym typeface="Google Sans"/>
              </a:defRPr>
            </a:lvl8pPr>
            <a:lvl9pPr lvl="8">
              <a:buNone/>
              <a:defRPr sz="1300">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6" name="Shape 66"/>
        <p:cNvGrpSpPr/>
        <p:nvPr/>
      </p:nvGrpSpPr>
      <p:grpSpPr>
        <a:xfrm>
          <a:off x="0" y="0"/>
          <a:ext cx="0" cy="0"/>
          <a:chOff x="0" y="0"/>
          <a:chExt cx="0" cy="0"/>
        </a:xfrm>
      </p:grpSpPr>
      <p:sp>
        <p:nvSpPr>
          <p:cNvPr id="67" name="Google Shape;67;p14"/>
          <p:cNvSpPr txBox="1"/>
          <p:nvPr>
            <p:ph type="title"/>
          </p:nvPr>
        </p:nvSpPr>
        <p:spPr>
          <a:xfrm>
            <a:off x="174625" y="1"/>
            <a:ext cx="8934600" cy="465600"/>
          </a:xfrm>
          <a:prstGeom prst="rect">
            <a:avLst/>
          </a:prstGeom>
          <a:noFill/>
          <a:ln>
            <a:noFill/>
          </a:ln>
        </p:spPr>
        <p:txBody>
          <a:bodyPr anchorCtr="0" anchor="ctr" bIns="30050" lIns="60125" spcFirstLastPara="1" rIns="60125" wrap="square" tIns="30050">
            <a:norm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8" name="Google Shape;68;p14"/>
          <p:cNvSpPr txBox="1"/>
          <p:nvPr>
            <p:ph idx="1" type="body"/>
          </p:nvPr>
        </p:nvSpPr>
        <p:spPr>
          <a:xfrm>
            <a:off x="107950" y="573883"/>
            <a:ext cx="8910600" cy="4212300"/>
          </a:xfrm>
          <a:prstGeom prst="rect">
            <a:avLst/>
          </a:prstGeom>
          <a:noFill/>
          <a:ln>
            <a:noFill/>
          </a:ln>
        </p:spPr>
        <p:txBody>
          <a:bodyPr anchorCtr="0" anchor="t" bIns="30050" lIns="60125" spcFirstLastPara="1" rIns="60125" wrap="square" tIns="30050">
            <a:normAutofit/>
          </a:bodyPr>
          <a:lstStyle>
            <a:lvl1pPr indent="-336550" lvl="0" marL="457200" algn="l">
              <a:spcBef>
                <a:spcPts val="300"/>
              </a:spcBef>
              <a:spcAft>
                <a:spcPts val="0"/>
              </a:spcAft>
              <a:buSzPts val="1700"/>
              <a:buChar char="●"/>
              <a:defRPr sz="1100"/>
            </a:lvl1pPr>
            <a:lvl2pPr indent="-336550" lvl="1" marL="914400" algn="l">
              <a:spcBef>
                <a:spcPts val="300"/>
              </a:spcBef>
              <a:spcAft>
                <a:spcPts val="0"/>
              </a:spcAft>
              <a:buSzPts val="1700"/>
              <a:buChar char="○"/>
              <a:defRPr sz="1100"/>
            </a:lvl2pPr>
            <a:lvl3pPr indent="-336550" lvl="2" marL="1371600" algn="l">
              <a:spcBef>
                <a:spcPts val="300"/>
              </a:spcBef>
              <a:spcAft>
                <a:spcPts val="0"/>
              </a:spcAft>
              <a:buSzPts val="1700"/>
              <a:buChar char="■"/>
              <a:defRPr sz="1100"/>
            </a:lvl3pPr>
            <a:lvl4pPr indent="-336550" lvl="3" marL="1828800" algn="l">
              <a:spcBef>
                <a:spcPts val="300"/>
              </a:spcBef>
              <a:spcAft>
                <a:spcPts val="0"/>
              </a:spcAft>
              <a:buSzPts val="1700"/>
              <a:buChar char="●"/>
              <a:defRPr sz="1100"/>
            </a:lvl4pPr>
            <a:lvl5pPr indent="-285750" lvl="4" marL="2286000" algn="l">
              <a:spcBef>
                <a:spcPts val="200"/>
              </a:spcBef>
              <a:spcAft>
                <a:spcPts val="0"/>
              </a:spcAft>
              <a:buSzPts val="900"/>
              <a:buChar char="○"/>
              <a:defRPr sz="1100"/>
            </a:lvl5pPr>
            <a:lvl6pPr indent="-285750" lvl="5" marL="2743200" algn="l">
              <a:spcBef>
                <a:spcPts val="200"/>
              </a:spcBef>
              <a:spcAft>
                <a:spcPts val="0"/>
              </a:spcAft>
              <a:buSzPts val="900"/>
              <a:buChar char="■"/>
              <a:defRPr sz="1100"/>
            </a:lvl6pPr>
            <a:lvl7pPr indent="-285750" lvl="6" marL="3200400" algn="l">
              <a:spcBef>
                <a:spcPts val="200"/>
              </a:spcBef>
              <a:spcAft>
                <a:spcPts val="0"/>
              </a:spcAft>
              <a:buSzPts val="900"/>
              <a:buChar char="●"/>
              <a:defRPr sz="1100"/>
            </a:lvl7pPr>
            <a:lvl8pPr indent="-285750" lvl="7" marL="3657600" algn="l">
              <a:spcBef>
                <a:spcPts val="200"/>
              </a:spcBef>
              <a:spcAft>
                <a:spcPts val="0"/>
              </a:spcAft>
              <a:buSzPts val="900"/>
              <a:buChar char="○"/>
              <a:defRPr sz="1100"/>
            </a:lvl8pPr>
            <a:lvl9pPr indent="-285750" lvl="8" marL="4114800" algn="l">
              <a:spcBef>
                <a:spcPts val="200"/>
              </a:spcBef>
              <a:spcAft>
                <a:spcPts val="0"/>
              </a:spcAft>
              <a:buSzPts val="900"/>
              <a:buChar char="■"/>
              <a:defRPr sz="1100"/>
            </a:lvl9pPr>
          </a:lstStyle>
          <a:p/>
        </p:txBody>
      </p:sp>
      <p:pic>
        <p:nvPicPr>
          <p:cNvPr id="69" name="Google Shape;69;p14"/>
          <p:cNvPicPr preferRelativeResize="0"/>
          <p:nvPr/>
        </p:nvPicPr>
        <p:blipFill>
          <a:blip r:embed="rId2">
            <a:alphaModFix/>
          </a:blip>
          <a:stretch>
            <a:fillRect/>
          </a:stretch>
        </p:blipFill>
        <p:spPr>
          <a:xfrm>
            <a:off x="78825" y="4819600"/>
            <a:ext cx="2067676" cy="265225"/>
          </a:xfrm>
          <a:prstGeom prst="rect">
            <a:avLst/>
          </a:prstGeom>
          <a:noFill/>
          <a:ln>
            <a:noFill/>
          </a:ln>
        </p:spPr>
      </p:pic>
      <p:sp>
        <p:nvSpPr>
          <p:cNvPr id="70" name="Google Shape;70;p1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Google Sans"/>
                <a:ea typeface="Google Sans"/>
                <a:cs typeface="Google Sans"/>
                <a:sym typeface="Google Sans"/>
              </a:defRPr>
            </a:lvl1pPr>
            <a:lvl2pPr lvl="1">
              <a:buNone/>
              <a:defRPr sz="1300">
                <a:latin typeface="Google Sans"/>
                <a:ea typeface="Google Sans"/>
                <a:cs typeface="Google Sans"/>
                <a:sym typeface="Google Sans"/>
              </a:defRPr>
            </a:lvl2pPr>
            <a:lvl3pPr lvl="2">
              <a:buNone/>
              <a:defRPr sz="1300">
                <a:latin typeface="Google Sans"/>
                <a:ea typeface="Google Sans"/>
                <a:cs typeface="Google Sans"/>
                <a:sym typeface="Google Sans"/>
              </a:defRPr>
            </a:lvl3pPr>
            <a:lvl4pPr lvl="3">
              <a:buNone/>
              <a:defRPr sz="1300">
                <a:latin typeface="Google Sans"/>
                <a:ea typeface="Google Sans"/>
                <a:cs typeface="Google Sans"/>
                <a:sym typeface="Google Sans"/>
              </a:defRPr>
            </a:lvl4pPr>
            <a:lvl5pPr lvl="4">
              <a:buNone/>
              <a:defRPr sz="1300">
                <a:latin typeface="Google Sans"/>
                <a:ea typeface="Google Sans"/>
                <a:cs typeface="Google Sans"/>
                <a:sym typeface="Google Sans"/>
              </a:defRPr>
            </a:lvl5pPr>
            <a:lvl6pPr lvl="5">
              <a:buNone/>
              <a:defRPr sz="1300">
                <a:latin typeface="Google Sans"/>
                <a:ea typeface="Google Sans"/>
                <a:cs typeface="Google Sans"/>
                <a:sym typeface="Google Sans"/>
              </a:defRPr>
            </a:lvl6pPr>
            <a:lvl7pPr lvl="6">
              <a:buNone/>
              <a:defRPr sz="1300">
                <a:latin typeface="Google Sans"/>
                <a:ea typeface="Google Sans"/>
                <a:cs typeface="Google Sans"/>
                <a:sym typeface="Google Sans"/>
              </a:defRPr>
            </a:lvl7pPr>
            <a:lvl8pPr lvl="7">
              <a:buNone/>
              <a:defRPr sz="1300">
                <a:latin typeface="Google Sans"/>
                <a:ea typeface="Google Sans"/>
                <a:cs typeface="Google Sans"/>
                <a:sym typeface="Google Sans"/>
              </a:defRPr>
            </a:lvl8pPr>
            <a:lvl9pPr lvl="8">
              <a:buNone/>
              <a:defRPr sz="1300">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71" name="Shape 71"/>
        <p:cNvGrpSpPr/>
        <p:nvPr/>
      </p:nvGrpSpPr>
      <p:grpSpPr>
        <a:xfrm>
          <a:off x="0" y="0"/>
          <a:ext cx="0" cy="0"/>
          <a:chOff x="0" y="0"/>
          <a:chExt cx="0" cy="0"/>
        </a:xfrm>
      </p:grpSpPr>
      <p:sp>
        <p:nvSpPr>
          <p:cNvPr id="72" name="Google Shape;72;p15"/>
          <p:cNvSpPr txBox="1"/>
          <p:nvPr>
            <p:ph type="title"/>
          </p:nvPr>
        </p:nvSpPr>
        <p:spPr>
          <a:xfrm>
            <a:off x="174625" y="1"/>
            <a:ext cx="8934600" cy="465600"/>
          </a:xfrm>
          <a:prstGeom prst="rect">
            <a:avLst/>
          </a:prstGeom>
          <a:noFill/>
          <a:ln>
            <a:noFill/>
          </a:ln>
        </p:spPr>
        <p:txBody>
          <a:bodyPr anchorCtr="0" anchor="ctr" bIns="40075" lIns="80150" spcFirstLastPara="1" rIns="80150" wrap="square" tIns="40075">
            <a:normAutofit/>
          </a:bodyPr>
          <a:lstStyle>
            <a:lvl1pPr lvl="0" algn="l">
              <a:spcBef>
                <a:spcPts val="0"/>
              </a:spcBef>
              <a:spcAft>
                <a:spcPts val="0"/>
              </a:spcAft>
              <a:buSzPts val="2800"/>
              <a:buNone/>
              <a:defRPr/>
            </a:lvl1pPr>
            <a:lvl2pPr lvl="1" algn="l">
              <a:spcBef>
                <a:spcPts val="0"/>
              </a:spcBef>
              <a:spcAft>
                <a:spcPts val="0"/>
              </a:spcAft>
              <a:buSzPts val="2800"/>
              <a:buNone/>
              <a:defRPr/>
            </a:lvl2pPr>
            <a:lvl3pPr lvl="2" algn="l">
              <a:spcBef>
                <a:spcPts val="0"/>
              </a:spcBef>
              <a:spcAft>
                <a:spcPts val="0"/>
              </a:spcAft>
              <a:buSzPts val="2800"/>
              <a:buNone/>
              <a:defRPr/>
            </a:lvl3pPr>
            <a:lvl4pPr lvl="3" algn="l">
              <a:spcBef>
                <a:spcPts val="0"/>
              </a:spcBef>
              <a:spcAft>
                <a:spcPts val="0"/>
              </a:spcAft>
              <a:buSzPts val="2800"/>
              <a:buNone/>
              <a:defRPr/>
            </a:lvl4pPr>
            <a:lvl5pPr lvl="4" algn="l">
              <a:spcBef>
                <a:spcPts val="0"/>
              </a:spcBef>
              <a:spcAft>
                <a:spcPts val="0"/>
              </a:spcAft>
              <a:buSzPts val="2800"/>
              <a:buNone/>
              <a:defRPr/>
            </a:lvl5pPr>
            <a:lvl6pPr lvl="5" algn="l">
              <a:spcBef>
                <a:spcPts val="0"/>
              </a:spcBef>
              <a:spcAft>
                <a:spcPts val="0"/>
              </a:spcAft>
              <a:buSzPts val="2800"/>
              <a:buNone/>
              <a:defRPr/>
            </a:lvl6pPr>
            <a:lvl7pPr lvl="6" algn="l">
              <a:spcBef>
                <a:spcPts val="0"/>
              </a:spcBef>
              <a:spcAft>
                <a:spcPts val="0"/>
              </a:spcAft>
              <a:buSzPts val="2800"/>
              <a:buNone/>
              <a:defRPr/>
            </a:lvl7pPr>
            <a:lvl8pPr lvl="7" algn="l">
              <a:spcBef>
                <a:spcPts val="0"/>
              </a:spcBef>
              <a:spcAft>
                <a:spcPts val="0"/>
              </a:spcAft>
              <a:buSzPts val="2800"/>
              <a:buNone/>
              <a:defRPr/>
            </a:lvl8pPr>
            <a:lvl9pPr lvl="8" algn="l">
              <a:spcBef>
                <a:spcPts val="0"/>
              </a:spcBef>
              <a:spcAft>
                <a:spcPts val="0"/>
              </a:spcAft>
              <a:buSzPts val="2800"/>
              <a:buNone/>
              <a:defRPr/>
            </a:lvl9pPr>
          </a:lstStyle>
          <a:p/>
        </p:txBody>
      </p:sp>
      <p:pic>
        <p:nvPicPr>
          <p:cNvPr id="73" name="Google Shape;73;p15"/>
          <p:cNvPicPr preferRelativeResize="0"/>
          <p:nvPr/>
        </p:nvPicPr>
        <p:blipFill>
          <a:blip r:embed="rId2">
            <a:alphaModFix/>
          </a:blip>
          <a:stretch>
            <a:fillRect/>
          </a:stretch>
        </p:blipFill>
        <p:spPr>
          <a:xfrm>
            <a:off x="78825" y="4819600"/>
            <a:ext cx="2067676" cy="265225"/>
          </a:xfrm>
          <a:prstGeom prst="rect">
            <a:avLst/>
          </a:prstGeom>
          <a:noFill/>
          <a:ln>
            <a:noFill/>
          </a:ln>
        </p:spPr>
      </p:pic>
      <p:sp>
        <p:nvSpPr>
          <p:cNvPr id="74" name="Google Shape;74;p1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Google Sans"/>
                <a:ea typeface="Google Sans"/>
                <a:cs typeface="Google Sans"/>
                <a:sym typeface="Google Sans"/>
              </a:defRPr>
            </a:lvl1pPr>
            <a:lvl2pPr lvl="1">
              <a:buNone/>
              <a:defRPr sz="1300">
                <a:latin typeface="Google Sans"/>
                <a:ea typeface="Google Sans"/>
                <a:cs typeface="Google Sans"/>
                <a:sym typeface="Google Sans"/>
              </a:defRPr>
            </a:lvl2pPr>
            <a:lvl3pPr lvl="2">
              <a:buNone/>
              <a:defRPr sz="1300">
                <a:latin typeface="Google Sans"/>
                <a:ea typeface="Google Sans"/>
                <a:cs typeface="Google Sans"/>
                <a:sym typeface="Google Sans"/>
              </a:defRPr>
            </a:lvl3pPr>
            <a:lvl4pPr lvl="3">
              <a:buNone/>
              <a:defRPr sz="1300">
                <a:latin typeface="Google Sans"/>
                <a:ea typeface="Google Sans"/>
                <a:cs typeface="Google Sans"/>
                <a:sym typeface="Google Sans"/>
              </a:defRPr>
            </a:lvl4pPr>
            <a:lvl5pPr lvl="4">
              <a:buNone/>
              <a:defRPr sz="1300">
                <a:latin typeface="Google Sans"/>
                <a:ea typeface="Google Sans"/>
                <a:cs typeface="Google Sans"/>
                <a:sym typeface="Google Sans"/>
              </a:defRPr>
            </a:lvl5pPr>
            <a:lvl6pPr lvl="5">
              <a:buNone/>
              <a:defRPr sz="1300">
                <a:latin typeface="Google Sans"/>
                <a:ea typeface="Google Sans"/>
                <a:cs typeface="Google Sans"/>
                <a:sym typeface="Google Sans"/>
              </a:defRPr>
            </a:lvl6pPr>
            <a:lvl7pPr lvl="6">
              <a:buNone/>
              <a:defRPr sz="1300">
                <a:latin typeface="Google Sans"/>
                <a:ea typeface="Google Sans"/>
                <a:cs typeface="Google Sans"/>
                <a:sym typeface="Google Sans"/>
              </a:defRPr>
            </a:lvl7pPr>
            <a:lvl8pPr lvl="7">
              <a:buNone/>
              <a:defRPr sz="1300">
                <a:latin typeface="Google Sans"/>
                <a:ea typeface="Google Sans"/>
                <a:cs typeface="Google Sans"/>
                <a:sym typeface="Google Sans"/>
              </a:defRPr>
            </a:lvl8pPr>
            <a:lvl9pPr lvl="8">
              <a:buNone/>
              <a:defRPr sz="1300">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1">
    <p:spTree>
      <p:nvGrpSpPr>
        <p:cNvPr id="75" name="Shape 75"/>
        <p:cNvGrpSpPr/>
        <p:nvPr/>
      </p:nvGrpSpPr>
      <p:grpSpPr>
        <a:xfrm>
          <a:off x="0" y="0"/>
          <a:ext cx="0" cy="0"/>
          <a:chOff x="0" y="0"/>
          <a:chExt cx="0" cy="0"/>
        </a:xfrm>
      </p:grpSpPr>
      <p:grpSp>
        <p:nvGrpSpPr>
          <p:cNvPr id="76" name="Google Shape;76;p16"/>
          <p:cNvGrpSpPr/>
          <p:nvPr/>
        </p:nvGrpSpPr>
        <p:grpSpPr>
          <a:xfrm>
            <a:off x="5493854" y="-1"/>
            <a:ext cx="3657019" cy="4666501"/>
            <a:chOff x="7325139" y="-1"/>
            <a:chExt cx="4876025" cy="6222002"/>
          </a:xfrm>
        </p:grpSpPr>
        <p:pic>
          <p:nvPicPr>
            <p:cNvPr id="77" name="Google Shape;77;p16"/>
            <p:cNvPicPr preferRelativeResize="0"/>
            <p:nvPr/>
          </p:nvPicPr>
          <p:blipFill rotWithShape="1">
            <a:blip r:embed="rId2">
              <a:alphaModFix amt="25000"/>
            </a:blip>
            <a:srcRect b="0" l="0" r="0" t="10960"/>
            <a:stretch/>
          </p:blipFill>
          <p:spPr>
            <a:xfrm>
              <a:off x="7325139" y="-1"/>
              <a:ext cx="4876025" cy="4341650"/>
            </a:xfrm>
            <a:prstGeom prst="rect">
              <a:avLst/>
            </a:prstGeom>
            <a:noFill/>
            <a:ln>
              <a:noFill/>
            </a:ln>
          </p:spPr>
        </p:pic>
        <p:sp>
          <p:nvSpPr>
            <p:cNvPr id="78" name="Google Shape;78;p16"/>
            <p:cNvSpPr/>
            <p:nvPr/>
          </p:nvSpPr>
          <p:spPr>
            <a:xfrm>
              <a:off x="8666922" y="1"/>
              <a:ext cx="3525000" cy="6222000"/>
            </a:xfrm>
            <a:prstGeom prst="rect">
              <a:avLst/>
            </a:prstGeom>
            <a:gradFill>
              <a:gsLst>
                <a:gs pos="0">
                  <a:srgbClr val="FFFFFF">
                    <a:alpha val="0"/>
                  </a:srgbClr>
                </a:gs>
                <a:gs pos="46000">
                  <a:schemeClr val="lt1"/>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sp>
        <p:nvSpPr>
          <p:cNvPr id="79" name="Google Shape;79;p16"/>
          <p:cNvSpPr txBox="1"/>
          <p:nvPr>
            <p:ph type="title"/>
          </p:nvPr>
        </p:nvSpPr>
        <p:spPr>
          <a:xfrm>
            <a:off x="333300" y="218300"/>
            <a:ext cx="8782200" cy="572700"/>
          </a:xfrm>
          <a:prstGeom prst="rect">
            <a:avLst/>
          </a:prstGeom>
        </p:spPr>
        <p:txBody>
          <a:bodyPr anchorCtr="0" anchor="t" bIns="91425" lIns="91425" spcFirstLastPara="1" rIns="91425" wrap="square" tIns="91425">
            <a:normAutofit/>
          </a:bodyPr>
          <a:lstStyle>
            <a:lvl1pPr indent="0" lvl="0" marL="0" marR="0" rtl="0" algn="l">
              <a:lnSpc>
                <a:spcPct val="90000"/>
              </a:lnSpc>
              <a:spcBef>
                <a:spcPts val="0"/>
              </a:spcBef>
              <a:spcAft>
                <a:spcPts val="0"/>
              </a:spcAft>
              <a:buClr>
                <a:schemeClr val="dk1"/>
              </a:buClr>
              <a:buSzPts val="3600"/>
              <a:buFont typeface="Google Sans"/>
              <a:buNone/>
              <a:defRPr sz="3600">
                <a:solidFill>
                  <a:srgbClr val="3C4043"/>
                </a:solidFill>
                <a:latin typeface="Google Sans"/>
                <a:ea typeface="Google Sans"/>
                <a:cs typeface="Google Sans"/>
                <a:sym typeface="Google Sans"/>
              </a:defRPr>
            </a:lvl1pPr>
            <a:lvl2pPr lvl="1"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2pPr>
            <a:lvl3pPr lvl="2"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3pPr>
            <a:lvl4pPr lvl="3"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4pPr>
            <a:lvl5pPr lvl="4"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5pPr>
            <a:lvl6pPr lvl="5"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6pPr>
            <a:lvl7pPr lvl="6"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7pPr>
            <a:lvl8pPr lvl="7"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8pPr>
            <a:lvl9pPr lvl="8"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9pPr>
          </a:lstStyle>
          <a:p/>
        </p:txBody>
      </p:sp>
      <p:pic>
        <p:nvPicPr>
          <p:cNvPr id="80" name="Google Shape;80;p16"/>
          <p:cNvPicPr preferRelativeResize="0"/>
          <p:nvPr/>
        </p:nvPicPr>
        <p:blipFill>
          <a:blip r:embed="rId3">
            <a:alphaModFix/>
          </a:blip>
          <a:stretch>
            <a:fillRect/>
          </a:stretch>
        </p:blipFill>
        <p:spPr>
          <a:xfrm>
            <a:off x="78825" y="4819600"/>
            <a:ext cx="2067676" cy="265225"/>
          </a:xfrm>
          <a:prstGeom prst="rect">
            <a:avLst/>
          </a:prstGeom>
          <a:noFill/>
          <a:ln>
            <a:noFill/>
          </a:ln>
        </p:spPr>
      </p:pic>
      <p:sp>
        <p:nvSpPr>
          <p:cNvPr id="81" name="Google Shape;81;p1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Google Sans"/>
                <a:ea typeface="Google Sans"/>
                <a:cs typeface="Google Sans"/>
                <a:sym typeface="Google Sans"/>
              </a:defRPr>
            </a:lvl1pPr>
            <a:lvl2pPr lvl="1">
              <a:buNone/>
              <a:defRPr sz="1300">
                <a:latin typeface="Google Sans"/>
                <a:ea typeface="Google Sans"/>
                <a:cs typeface="Google Sans"/>
                <a:sym typeface="Google Sans"/>
              </a:defRPr>
            </a:lvl2pPr>
            <a:lvl3pPr lvl="2">
              <a:buNone/>
              <a:defRPr sz="1300">
                <a:latin typeface="Google Sans"/>
                <a:ea typeface="Google Sans"/>
                <a:cs typeface="Google Sans"/>
                <a:sym typeface="Google Sans"/>
              </a:defRPr>
            </a:lvl3pPr>
            <a:lvl4pPr lvl="3">
              <a:buNone/>
              <a:defRPr sz="1300">
                <a:latin typeface="Google Sans"/>
                <a:ea typeface="Google Sans"/>
                <a:cs typeface="Google Sans"/>
                <a:sym typeface="Google Sans"/>
              </a:defRPr>
            </a:lvl4pPr>
            <a:lvl5pPr lvl="4">
              <a:buNone/>
              <a:defRPr sz="1300">
                <a:latin typeface="Google Sans"/>
                <a:ea typeface="Google Sans"/>
                <a:cs typeface="Google Sans"/>
                <a:sym typeface="Google Sans"/>
              </a:defRPr>
            </a:lvl5pPr>
            <a:lvl6pPr lvl="5">
              <a:buNone/>
              <a:defRPr sz="1300">
                <a:latin typeface="Google Sans"/>
                <a:ea typeface="Google Sans"/>
                <a:cs typeface="Google Sans"/>
                <a:sym typeface="Google Sans"/>
              </a:defRPr>
            </a:lvl6pPr>
            <a:lvl7pPr lvl="6">
              <a:buNone/>
              <a:defRPr sz="1300">
                <a:latin typeface="Google Sans"/>
                <a:ea typeface="Google Sans"/>
                <a:cs typeface="Google Sans"/>
                <a:sym typeface="Google Sans"/>
              </a:defRPr>
            </a:lvl7pPr>
            <a:lvl8pPr lvl="7">
              <a:buNone/>
              <a:defRPr sz="1300">
                <a:latin typeface="Google Sans"/>
                <a:ea typeface="Google Sans"/>
                <a:cs typeface="Google Sans"/>
                <a:sym typeface="Google Sans"/>
              </a:defRPr>
            </a:lvl8pPr>
            <a:lvl9pPr lvl="8">
              <a:buNone/>
              <a:defRPr sz="1300">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Content">
  <p:cSld name="Title+Content">
    <p:spTree>
      <p:nvGrpSpPr>
        <p:cNvPr id="82" name="Shape 82"/>
        <p:cNvGrpSpPr/>
        <p:nvPr/>
      </p:nvGrpSpPr>
      <p:grpSpPr>
        <a:xfrm>
          <a:off x="0" y="0"/>
          <a:ext cx="0" cy="0"/>
          <a:chOff x="0" y="0"/>
          <a:chExt cx="0" cy="0"/>
        </a:xfrm>
      </p:grpSpPr>
      <p:grpSp>
        <p:nvGrpSpPr>
          <p:cNvPr id="83" name="Google Shape;83;p17"/>
          <p:cNvGrpSpPr/>
          <p:nvPr/>
        </p:nvGrpSpPr>
        <p:grpSpPr>
          <a:xfrm>
            <a:off x="5493854" y="-1"/>
            <a:ext cx="3657019" cy="4666501"/>
            <a:chOff x="7325139" y="-1"/>
            <a:chExt cx="4876025" cy="6222002"/>
          </a:xfrm>
        </p:grpSpPr>
        <p:pic>
          <p:nvPicPr>
            <p:cNvPr id="84" name="Google Shape;84;p17"/>
            <p:cNvPicPr preferRelativeResize="0"/>
            <p:nvPr/>
          </p:nvPicPr>
          <p:blipFill rotWithShape="1">
            <a:blip r:embed="rId2">
              <a:alphaModFix amt="25000"/>
            </a:blip>
            <a:srcRect b="0" l="0" r="0" t="10960"/>
            <a:stretch/>
          </p:blipFill>
          <p:spPr>
            <a:xfrm>
              <a:off x="7325139" y="-1"/>
              <a:ext cx="4876025" cy="4341650"/>
            </a:xfrm>
            <a:prstGeom prst="rect">
              <a:avLst/>
            </a:prstGeom>
            <a:noFill/>
            <a:ln>
              <a:noFill/>
            </a:ln>
          </p:spPr>
        </p:pic>
        <p:sp>
          <p:nvSpPr>
            <p:cNvPr id="85" name="Google Shape;85;p17"/>
            <p:cNvSpPr/>
            <p:nvPr/>
          </p:nvSpPr>
          <p:spPr>
            <a:xfrm>
              <a:off x="8666922" y="1"/>
              <a:ext cx="3525000" cy="6222000"/>
            </a:xfrm>
            <a:prstGeom prst="rect">
              <a:avLst/>
            </a:prstGeom>
            <a:gradFill>
              <a:gsLst>
                <a:gs pos="0">
                  <a:srgbClr val="FFFFFF">
                    <a:alpha val="0"/>
                  </a:srgbClr>
                </a:gs>
                <a:gs pos="46000">
                  <a:schemeClr val="lt1"/>
                </a:gs>
                <a:gs pos="100000">
                  <a:schemeClr val="lt1"/>
                </a:gs>
              </a:gsLst>
              <a:lin ang="540001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Arial"/>
                <a:ea typeface="Arial"/>
                <a:cs typeface="Arial"/>
                <a:sym typeface="Arial"/>
              </a:endParaRPr>
            </a:p>
          </p:txBody>
        </p:sp>
      </p:grpSp>
      <p:sp>
        <p:nvSpPr>
          <p:cNvPr id="86" name="Google Shape;86;p17"/>
          <p:cNvSpPr txBox="1"/>
          <p:nvPr>
            <p:ph idx="1" type="body"/>
          </p:nvPr>
        </p:nvSpPr>
        <p:spPr>
          <a:xfrm>
            <a:off x="457200" y="1135971"/>
            <a:ext cx="8222400" cy="3391200"/>
          </a:xfrm>
          <a:prstGeom prst="rect">
            <a:avLst/>
          </a:prstGeom>
          <a:noFill/>
          <a:ln>
            <a:noFill/>
          </a:ln>
        </p:spPr>
        <p:txBody>
          <a:bodyPr anchorCtr="0" anchor="t" bIns="34275" lIns="68575" spcFirstLastPara="1" rIns="68575" wrap="square" tIns="34275">
            <a:noAutofit/>
          </a:bodyPr>
          <a:lstStyle>
            <a:lvl1pPr indent="-336550" lvl="0" marL="457200" rtl="0" algn="l">
              <a:lnSpc>
                <a:spcPct val="100000"/>
              </a:lnSpc>
              <a:spcBef>
                <a:spcPts val="800"/>
              </a:spcBef>
              <a:spcAft>
                <a:spcPts val="0"/>
              </a:spcAft>
              <a:buSzPts val="1700"/>
              <a:buChar char="›"/>
              <a:defRPr/>
            </a:lvl1pPr>
            <a:lvl2pPr indent="-323850" lvl="1" marL="914400" rtl="0" algn="l">
              <a:lnSpc>
                <a:spcPct val="100000"/>
              </a:lnSpc>
              <a:spcBef>
                <a:spcPts val="400"/>
              </a:spcBef>
              <a:spcAft>
                <a:spcPts val="0"/>
              </a:spcAft>
              <a:buSzPts val="1500"/>
              <a:buChar char="›"/>
              <a:defRPr/>
            </a:lvl2pPr>
            <a:lvl3pPr indent="-317500" lvl="2" marL="1371600" rtl="0" algn="l">
              <a:lnSpc>
                <a:spcPct val="100000"/>
              </a:lnSpc>
              <a:spcBef>
                <a:spcPts val="400"/>
              </a:spcBef>
              <a:spcAft>
                <a:spcPts val="0"/>
              </a:spcAft>
              <a:buSzPts val="1400"/>
              <a:buChar char="›"/>
              <a:defRPr/>
            </a:lvl3pPr>
            <a:lvl4pPr indent="-317500" lvl="3" marL="1828800" rtl="0" algn="l">
              <a:lnSpc>
                <a:spcPct val="100000"/>
              </a:lnSpc>
              <a:spcBef>
                <a:spcPts val="400"/>
              </a:spcBef>
              <a:spcAft>
                <a:spcPts val="0"/>
              </a:spcAft>
              <a:buSzPts val="1400"/>
              <a:buChar char="›"/>
              <a:defRPr/>
            </a:lvl4pPr>
            <a:lvl5pPr indent="-317500" lvl="4" marL="2286000" rtl="0" algn="l">
              <a:lnSpc>
                <a:spcPct val="100000"/>
              </a:lnSpc>
              <a:spcBef>
                <a:spcPts val="400"/>
              </a:spcBef>
              <a:spcAft>
                <a:spcPts val="0"/>
              </a:spcAft>
              <a:buSzPts val="14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87" name="Google Shape;87;p17"/>
          <p:cNvSpPr txBox="1"/>
          <p:nvPr>
            <p:ph type="title"/>
          </p:nvPr>
        </p:nvSpPr>
        <p:spPr>
          <a:xfrm>
            <a:off x="333300" y="218300"/>
            <a:ext cx="8782200" cy="572700"/>
          </a:xfrm>
          <a:prstGeom prst="rect">
            <a:avLst/>
          </a:prstGeom>
        </p:spPr>
        <p:txBody>
          <a:bodyPr anchorCtr="0" anchor="t" bIns="91425" lIns="91425" spcFirstLastPara="1" rIns="91425" wrap="square" tIns="91425">
            <a:normAutofit/>
          </a:bodyPr>
          <a:lstStyle>
            <a:lvl1pPr indent="0" lvl="0" marL="0" marR="0" rtl="0" algn="l">
              <a:lnSpc>
                <a:spcPct val="90000"/>
              </a:lnSpc>
              <a:spcBef>
                <a:spcPts val="0"/>
              </a:spcBef>
              <a:spcAft>
                <a:spcPts val="0"/>
              </a:spcAft>
              <a:buClr>
                <a:schemeClr val="dk1"/>
              </a:buClr>
              <a:buSzPts val="3600"/>
              <a:buFont typeface="Google Sans"/>
              <a:buNone/>
              <a:defRPr sz="3600">
                <a:solidFill>
                  <a:srgbClr val="3C4043"/>
                </a:solidFill>
                <a:latin typeface="Google Sans"/>
                <a:ea typeface="Google Sans"/>
                <a:cs typeface="Google Sans"/>
                <a:sym typeface="Google Sans"/>
              </a:defRPr>
            </a:lvl1pPr>
            <a:lvl2pPr lvl="1"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2pPr>
            <a:lvl3pPr lvl="2"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3pPr>
            <a:lvl4pPr lvl="3"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4pPr>
            <a:lvl5pPr lvl="4"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5pPr>
            <a:lvl6pPr lvl="5"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6pPr>
            <a:lvl7pPr lvl="6"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7pPr>
            <a:lvl8pPr lvl="7"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8pPr>
            <a:lvl9pPr lvl="8" rtl="0">
              <a:spcBef>
                <a:spcPts val="0"/>
              </a:spcBef>
              <a:spcAft>
                <a:spcPts val="0"/>
              </a:spcAft>
              <a:buClr>
                <a:schemeClr val="dk2"/>
              </a:buClr>
              <a:buSzPts val="3600"/>
              <a:buFont typeface="Google Sans"/>
              <a:buNone/>
              <a:defRPr sz="3600">
                <a:solidFill>
                  <a:schemeClr val="dk2"/>
                </a:solidFill>
                <a:latin typeface="Google Sans"/>
                <a:ea typeface="Google Sans"/>
                <a:cs typeface="Google Sans"/>
                <a:sym typeface="Google Sans"/>
              </a:defRPr>
            </a:lvl9pPr>
          </a:lstStyle>
          <a:p/>
        </p:txBody>
      </p:sp>
      <p:pic>
        <p:nvPicPr>
          <p:cNvPr id="88" name="Google Shape;88;p17"/>
          <p:cNvPicPr preferRelativeResize="0"/>
          <p:nvPr/>
        </p:nvPicPr>
        <p:blipFill>
          <a:blip r:embed="rId3">
            <a:alphaModFix/>
          </a:blip>
          <a:stretch>
            <a:fillRect/>
          </a:stretch>
        </p:blipFill>
        <p:spPr>
          <a:xfrm>
            <a:off x="78825" y="4819600"/>
            <a:ext cx="2067676" cy="265225"/>
          </a:xfrm>
          <a:prstGeom prst="rect">
            <a:avLst/>
          </a:prstGeom>
          <a:noFill/>
          <a:ln>
            <a:noFill/>
          </a:ln>
        </p:spPr>
      </p:pic>
      <p:sp>
        <p:nvSpPr>
          <p:cNvPr id="89" name="Google Shape;89;p1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atin typeface="Google Sans"/>
                <a:ea typeface="Google Sans"/>
                <a:cs typeface="Google Sans"/>
                <a:sym typeface="Google Sans"/>
              </a:defRPr>
            </a:lvl1pPr>
            <a:lvl2pPr lvl="1">
              <a:buNone/>
              <a:defRPr sz="1300">
                <a:latin typeface="Google Sans"/>
                <a:ea typeface="Google Sans"/>
                <a:cs typeface="Google Sans"/>
                <a:sym typeface="Google Sans"/>
              </a:defRPr>
            </a:lvl2pPr>
            <a:lvl3pPr lvl="2">
              <a:buNone/>
              <a:defRPr sz="1300">
                <a:latin typeface="Google Sans"/>
                <a:ea typeface="Google Sans"/>
                <a:cs typeface="Google Sans"/>
                <a:sym typeface="Google Sans"/>
              </a:defRPr>
            </a:lvl3pPr>
            <a:lvl4pPr lvl="3">
              <a:buNone/>
              <a:defRPr sz="1300">
                <a:latin typeface="Google Sans"/>
                <a:ea typeface="Google Sans"/>
                <a:cs typeface="Google Sans"/>
                <a:sym typeface="Google Sans"/>
              </a:defRPr>
            </a:lvl4pPr>
            <a:lvl5pPr lvl="4">
              <a:buNone/>
              <a:defRPr sz="1300">
                <a:latin typeface="Google Sans"/>
                <a:ea typeface="Google Sans"/>
                <a:cs typeface="Google Sans"/>
                <a:sym typeface="Google Sans"/>
              </a:defRPr>
            </a:lvl5pPr>
            <a:lvl6pPr lvl="5">
              <a:buNone/>
              <a:defRPr sz="1300">
                <a:latin typeface="Google Sans"/>
                <a:ea typeface="Google Sans"/>
                <a:cs typeface="Google Sans"/>
                <a:sym typeface="Google Sans"/>
              </a:defRPr>
            </a:lvl6pPr>
            <a:lvl7pPr lvl="6">
              <a:buNone/>
              <a:defRPr sz="1300">
                <a:latin typeface="Google Sans"/>
                <a:ea typeface="Google Sans"/>
                <a:cs typeface="Google Sans"/>
                <a:sym typeface="Google Sans"/>
              </a:defRPr>
            </a:lvl7pPr>
            <a:lvl8pPr lvl="7">
              <a:buNone/>
              <a:defRPr sz="1300">
                <a:latin typeface="Google Sans"/>
                <a:ea typeface="Google Sans"/>
                <a:cs typeface="Google Sans"/>
                <a:sym typeface="Google Sans"/>
              </a:defRPr>
            </a:lvl8pPr>
            <a:lvl9pPr lvl="8">
              <a:buNone/>
              <a:defRPr sz="1300">
                <a:latin typeface="Google Sans"/>
                <a:ea typeface="Google Sans"/>
                <a:cs typeface="Google Sans"/>
                <a:sym typeface="Google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7" name="Google Shape;17;p3"/>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5"/>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 name="Google Shape;32;p6"/>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7" name="Google Shape;37;p7"/>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8"/>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5" name="Google Shape;45;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8" name="Google Shape;48;p9"/>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2" name="Google Shape;52;p10"/>
          <p:cNvPicPr preferRelativeResize="0"/>
          <p:nvPr/>
        </p:nvPicPr>
        <p:blipFill>
          <a:blip r:embed="rId2">
            <a:alphaModFix/>
          </a:blip>
          <a:stretch>
            <a:fillRect/>
          </a:stretch>
        </p:blipFill>
        <p:spPr>
          <a:xfrm>
            <a:off x="78825" y="4819600"/>
            <a:ext cx="2067676" cy="2652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1pPr>
            <a:lvl2pPr lvl="1">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2pPr>
            <a:lvl3pPr lvl="2">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3pPr>
            <a:lvl4pPr lvl="3">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4pPr>
            <a:lvl5pPr lvl="4">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5pPr>
            <a:lvl6pPr lvl="5">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6pPr>
            <a:lvl7pPr lvl="6">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7pPr>
            <a:lvl8pPr lvl="7">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8pPr>
            <a:lvl9pPr lvl="8">
              <a:spcBef>
                <a:spcPts val="0"/>
              </a:spcBef>
              <a:spcAft>
                <a:spcPts val="0"/>
              </a:spcAft>
              <a:buClr>
                <a:schemeClr val="dk1"/>
              </a:buClr>
              <a:buSzPts val="2800"/>
              <a:buFont typeface="Google Sans Medium"/>
              <a:buNone/>
              <a:defRPr sz="2800">
                <a:solidFill>
                  <a:schemeClr val="dk1"/>
                </a:solidFill>
                <a:latin typeface="Google Sans Medium"/>
                <a:ea typeface="Google Sans Medium"/>
                <a:cs typeface="Google Sans Medium"/>
                <a:sym typeface="Google Sans Medium"/>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hyperlink" Target="mailto:anhangli@umich.edu" TargetMode="External"/><Relationship Id="rId5" Type="http://schemas.openxmlformats.org/officeDocument/2006/relationships/hyperlink" Target="mailto:mehdi@umic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9.png"/><Relationship Id="rId6" Type="http://schemas.openxmlformats.org/officeDocument/2006/relationships/image" Target="../media/image20.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9.png"/><Relationship Id="rId12" Type="http://schemas.openxmlformats.org/officeDocument/2006/relationships/image" Target="../media/image55.png"/><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5.png"/><Relationship Id="rId4" Type="http://schemas.openxmlformats.org/officeDocument/2006/relationships/image" Target="../media/image62.png"/><Relationship Id="rId9" Type="http://schemas.openxmlformats.org/officeDocument/2006/relationships/image" Target="../media/image23.png"/><Relationship Id="rId5" Type="http://schemas.openxmlformats.org/officeDocument/2006/relationships/image" Target="../media/image59.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6.png"/><Relationship Id="rId13" Type="http://schemas.openxmlformats.org/officeDocument/2006/relationships/image" Target="../media/image39.png"/><Relationship Id="rId12" Type="http://schemas.openxmlformats.org/officeDocument/2006/relationships/image" Target="../media/image19.png"/><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33.png"/><Relationship Id="rId9" Type="http://schemas.openxmlformats.org/officeDocument/2006/relationships/image" Target="../media/image17.png"/><Relationship Id="rId15" Type="http://schemas.openxmlformats.org/officeDocument/2006/relationships/image" Target="../media/image43.png"/><Relationship Id="rId14" Type="http://schemas.openxmlformats.org/officeDocument/2006/relationships/image" Target="../media/image44.png"/><Relationship Id="rId17" Type="http://schemas.openxmlformats.org/officeDocument/2006/relationships/image" Target="../media/image53.png"/><Relationship Id="rId16" Type="http://schemas.openxmlformats.org/officeDocument/2006/relationships/image" Target="../media/image46.png"/><Relationship Id="rId5" Type="http://schemas.openxmlformats.org/officeDocument/2006/relationships/image" Target="../media/image65.png"/><Relationship Id="rId6" Type="http://schemas.openxmlformats.org/officeDocument/2006/relationships/image" Target="../media/image62.png"/><Relationship Id="rId7" Type="http://schemas.openxmlformats.org/officeDocument/2006/relationships/image" Target="../media/image59.png"/><Relationship Id="rId8"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4.png"/><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pypi.org/project/glayout/" TargetMode="External"/><Relationship Id="rId4" Type="http://schemas.openxmlformats.org/officeDocument/2006/relationships/image" Target="../media/image50.png"/><Relationship Id="rId5" Type="http://schemas.openxmlformats.org/officeDocument/2006/relationships/hyperlink" Target="https://www.youtube.com/@faso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24.png"/><Relationship Id="rId13" Type="http://schemas.openxmlformats.org/officeDocument/2006/relationships/image" Target="../media/image1.png"/><Relationship Id="rId12" Type="http://schemas.openxmlformats.org/officeDocument/2006/relationships/image" Target="../media/image35.png"/><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30.png"/><Relationship Id="rId5"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37.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380"/>
              <a:t>GLayout: A Pythonic Framework for Analog Layout Design</a:t>
            </a:r>
            <a:endParaRPr sz="4380"/>
          </a:p>
        </p:txBody>
      </p:sp>
      <p:sp>
        <p:nvSpPr>
          <p:cNvPr id="95" name="Google Shape;95;p18"/>
          <p:cNvSpPr txBox="1"/>
          <p:nvPr>
            <p:ph idx="1" type="subTitle"/>
          </p:nvPr>
        </p:nvSpPr>
        <p:spPr>
          <a:xfrm>
            <a:off x="311700" y="2917450"/>
            <a:ext cx="8520600" cy="1172400"/>
          </a:xfrm>
          <a:prstGeom prst="rect">
            <a:avLst/>
          </a:prstGeom>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0"/>
              </a:spcAft>
              <a:buSzPts val="935"/>
              <a:buNone/>
            </a:pPr>
            <a:r>
              <a:rPr lang="en" sz="2180"/>
              <a:t>Anhang Li (</a:t>
            </a:r>
            <a:r>
              <a:rPr lang="en" sz="2180" u="sng">
                <a:solidFill>
                  <a:schemeClr val="hlink"/>
                </a:solidFill>
                <a:hlinkClick r:id="rId4"/>
              </a:rPr>
              <a:t>anhangli@umich.edu</a:t>
            </a:r>
            <a:r>
              <a:rPr lang="en" sz="2180"/>
              <a:t>)</a:t>
            </a:r>
            <a:endParaRPr sz="2180"/>
          </a:p>
          <a:p>
            <a:pPr indent="0" lvl="0" marL="0" rtl="0" algn="ctr">
              <a:lnSpc>
                <a:spcPct val="115000"/>
              </a:lnSpc>
              <a:spcBef>
                <a:spcPts val="0"/>
              </a:spcBef>
              <a:spcAft>
                <a:spcPts val="0"/>
              </a:spcAft>
              <a:buSzPts val="935"/>
              <a:buNone/>
            </a:pPr>
            <a:r>
              <a:rPr lang="en" sz="2180"/>
              <a:t>Mehdi Saligane (</a:t>
            </a:r>
            <a:r>
              <a:rPr lang="en" sz="2180" u="sng">
                <a:solidFill>
                  <a:schemeClr val="hlink"/>
                </a:solidFill>
                <a:hlinkClick r:id="rId5"/>
              </a:rPr>
              <a:t>mehdi@umich.edu</a:t>
            </a:r>
            <a:r>
              <a:rPr lang="en" sz="2180"/>
              <a:t>)</a:t>
            </a:r>
            <a:endParaRPr sz="2180"/>
          </a:p>
          <a:p>
            <a:pPr indent="0" lvl="0" marL="0" rtl="0" algn="ctr">
              <a:lnSpc>
                <a:spcPct val="115000"/>
              </a:lnSpc>
              <a:spcBef>
                <a:spcPts val="0"/>
              </a:spcBef>
              <a:spcAft>
                <a:spcPts val="0"/>
              </a:spcAft>
              <a:buSzPts val="935"/>
              <a:buNone/>
            </a:pPr>
            <a:r>
              <a:t/>
            </a:r>
            <a:endParaRPr sz="21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7"/>
          <p:cNvSpPr txBox="1"/>
          <p:nvPr/>
        </p:nvSpPr>
        <p:spPr>
          <a:xfrm>
            <a:off x="2269200" y="1000075"/>
            <a:ext cx="29190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rPr>
              <a:t>&gt;75% Efficiency from 398K to 23K</a:t>
            </a:r>
            <a:endParaRPr sz="1300">
              <a:solidFill>
                <a:schemeClr val="dk2"/>
              </a:solidFill>
            </a:endParaRPr>
          </a:p>
          <a:p>
            <a:pPr indent="0" lvl="0" marL="0" rtl="0" algn="l">
              <a:spcBef>
                <a:spcPts val="0"/>
              </a:spcBef>
              <a:spcAft>
                <a:spcPts val="0"/>
              </a:spcAft>
              <a:buNone/>
            </a:pPr>
            <a:r>
              <a:rPr lang="en" sz="1300">
                <a:solidFill>
                  <a:schemeClr val="dk2"/>
                </a:solidFill>
              </a:rPr>
              <a:t>Programmatically Generated for arbitrary design targets.</a:t>
            </a:r>
            <a:endParaRPr sz="1300">
              <a:solidFill>
                <a:schemeClr val="dk2"/>
              </a:solidFill>
            </a:endParaRPr>
          </a:p>
          <a:p>
            <a:pPr indent="0" lvl="0" marL="0" rtl="0" algn="l">
              <a:spcBef>
                <a:spcPts val="0"/>
              </a:spcBef>
              <a:spcAft>
                <a:spcPts val="0"/>
              </a:spcAft>
              <a:buNone/>
            </a:pPr>
            <a:r>
              <a:rPr lang="en" sz="1300">
                <a:solidFill>
                  <a:schemeClr val="dk2"/>
                </a:solidFill>
              </a:rPr>
              <a:t>[IEEE SSCL, Vol. 7, 42-45]</a:t>
            </a:r>
            <a:endParaRPr sz="1300">
              <a:solidFill>
                <a:schemeClr val="dk2"/>
              </a:solidFill>
            </a:endParaRPr>
          </a:p>
          <a:p>
            <a:pPr indent="0" lvl="0" marL="0" rtl="0" algn="l">
              <a:spcBef>
                <a:spcPts val="0"/>
              </a:spcBef>
              <a:spcAft>
                <a:spcPts val="0"/>
              </a:spcAft>
              <a:buNone/>
            </a:pPr>
            <a:r>
              <a:t/>
            </a:r>
            <a:endParaRPr sz="1300">
              <a:solidFill>
                <a:schemeClr val="dk2"/>
              </a:solidFill>
            </a:endParaRPr>
          </a:p>
        </p:txBody>
      </p:sp>
      <p:pic>
        <p:nvPicPr>
          <p:cNvPr id="318" name="Google Shape;318;p27"/>
          <p:cNvPicPr preferRelativeResize="0"/>
          <p:nvPr/>
        </p:nvPicPr>
        <p:blipFill rotWithShape="1">
          <a:blip r:embed="rId3">
            <a:alphaModFix/>
          </a:blip>
          <a:srcRect b="0" l="44162" r="0" t="0"/>
          <a:stretch/>
        </p:blipFill>
        <p:spPr>
          <a:xfrm>
            <a:off x="5175604" y="1044650"/>
            <a:ext cx="2741276" cy="2718325"/>
          </a:xfrm>
          <a:prstGeom prst="rect">
            <a:avLst/>
          </a:prstGeom>
          <a:noFill/>
          <a:ln>
            <a:noFill/>
          </a:ln>
        </p:spPr>
      </p:pic>
      <p:sp>
        <p:nvSpPr>
          <p:cNvPr id="319" name="Google Shape;319;p27"/>
          <p:cNvSpPr txBox="1"/>
          <p:nvPr>
            <p:ph type="title"/>
          </p:nvPr>
        </p:nvSpPr>
        <p:spPr>
          <a:xfrm>
            <a:off x="174625" y="1"/>
            <a:ext cx="8934600" cy="4656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Applications of Block-Based Automation</a:t>
            </a:r>
            <a:endParaRPr sz="2800">
              <a:latin typeface="Google Sans Medium"/>
              <a:ea typeface="Google Sans Medium"/>
              <a:cs typeface="Google Sans Medium"/>
              <a:sym typeface="Google Sans Medium"/>
            </a:endParaRPr>
          </a:p>
        </p:txBody>
      </p:sp>
      <p:sp>
        <p:nvSpPr>
          <p:cNvPr id="320" name="Google Shape;320;p2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321" name="Google Shape;321;p27"/>
          <p:cNvCxnSpPr/>
          <p:nvPr/>
        </p:nvCxnSpPr>
        <p:spPr>
          <a:xfrm flipH="1" rot="10800000">
            <a:off x="191839" y="4458231"/>
            <a:ext cx="8595300" cy="9600"/>
          </a:xfrm>
          <a:prstGeom prst="straightConnector1">
            <a:avLst/>
          </a:prstGeom>
          <a:noFill/>
          <a:ln cap="flat" cmpd="sng" w="28575">
            <a:solidFill>
              <a:srgbClr val="70AD47"/>
            </a:solidFill>
            <a:prstDash val="solid"/>
            <a:round/>
            <a:headEnd len="med" w="med" type="none"/>
            <a:tailEnd len="med" w="med" type="triangle"/>
          </a:ln>
        </p:spPr>
      </p:cxnSp>
      <p:sp>
        <p:nvSpPr>
          <p:cNvPr id="322" name="Google Shape;322;p27"/>
          <p:cNvSpPr txBox="1"/>
          <p:nvPr/>
        </p:nvSpPr>
        <p:spPr>
          <a:xfrm>
            <a:off x="780934" y="4148532"/>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Jun</a:t>
            </a:r>
            <a:endParaRPr sz="1000">
              <a:latin typeface="Google Sans"/>
              <a:ea typeface="Google Sans"/>
              <a:cs typeface="Google Sans"/>
              <a:sym typeface="Google Sans"/>
            </a:endParaRPr>
          </a:p>
        </p:txBody>
      </p:sp>
      <p:sp>
        <p:nvSpPr>
          <p:cNvPr id="323" name="Google Shape;323;p27"/>
          <p:cNvSpPr txBox="1"/>
          <p:nvPr/>
        </p:nvSpPr>
        <p:spPr>
          <a:xfrm>
            <a:off x="1172094" y="4148535"/>
            <a:ext cx="5787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Aug</a:t>
            </a:r>
            <a:endParaRPr sz="1000">
              <a:latin typeface="Google Sans"/>
              <a:ea typeface="Google Sans"/>
              <a:cs typeface="Google Sans"/>
              <a:sym typeface="Google Sans"/>
            </a:endParaRPr>
          </a:p>
        </p:txBody>
      </p:sp>
      <p:sp>
        <p:nvSpPr>
          <p:cNvPr id="324" name="Google Shape;324;p27"/>
          <p:cNvSpPr txBox="1"/>
          <p:nvPr/>
        </p:nvSpPr>
        <p:spPr>
          <a:xfrm>
            <a:off x="1627574"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Oct</a:t>
            </a:r>
            <a:endParaRPr sz="1000">
              <a:latin typeface="Google Sans"/>
              <a:ea typeface="Google Sans"/>
              <a:cs typeface="Google Sans"/>
              <a:sym typeface="Google Sans"/>
            </a:endParaRPr>
          </a:p>
        </p:txBody>
      </p:sp>
      <p:sp>
        <p:nvSpPr>
          <p:cNvPr id="325" name="Google Shape;325;p27"/>
          <p:cNvSpPr txBox="1"/>
          <p:nvPr/>
        </p:nvSpPr>
        <p:spPr>
          <a:xfrm>
            <a:off x="2082634"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Dec</a:t>
            </a:r>
            <a:endParaRPr sz="1000">
              <a:latin typeface="Google Sans"/>
              <a:ea typeface="Google Sans"/>
              <a:cs typeface="Google Sans"/>
              <a:sym typeface="Google Sans"/>
            </a:endParaRPr>
          </a:p>
        </p:txBody>
      </p:sp>
      <p:sp>
        <p:nvSpPr>
          <p:cNvPr id="326" name="Google Shape;326;p27"/>
          <p:cNvSpPr txBox="1"/>
          <p:nvPr/>
        </p:nvSpPr>
        <p:spPr>
          <a:xfrm>
            <a:off x="2537693"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Feb</a:t>
            </a:r>
            <a:endParaRPr sz="1000">
              <a:latin typeface="Google Sans"/>
              <a:ea typeface="Google Sans"/>
              <a:cs typeface="Google Sans"/>
              <a:sym typeface="Google Sans"/>
            </a:endParaRPr>
          </a:p>
        </p:txBody>
      </p:sp>
      <p:sp>
        <p:nvSpPr>
          <p:cNvPr id="327" name="Google Shape;327;p27"/>
          <p:cNvSpPr txBox="1"/>
          <p:nvPr/>
        </p:nvSpPr>
        <p:spPr>
          <a:xfrm>
            <a:off x="2992753"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Apr</a:t>
            </a:r>
            <a:endParaRPr sz="1000">
              <a:latin typeface="Google Sans"/>
              <a:ea typeface="Google Sans"/>
              <a:cs typeface="Google Sans"/>
              <a:sym typeface="Google Sans"/>
            </a:endParaRPr>
          </a:p>
        </p:txBody>
      </p:sp>
      <p:sp>
        <p:nvSpPr>
          <p:cNvPr id="328" name="Google Shape;328;p27"/>
          <p:cNvSpPr txBox="1"/>
          <p:nvPr/>
        </p:nvSpPr>
        <p:spPr>
          <a:xfrm>
            <a:off x="3384313"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Jun</a:t>
            </a:r>
            <a:endParaRPr sz="1000">
              <a:latin typeface="Google Sans"/>
              <a:ea typeface="Google Sans"/>
              <a:cs typeface="Google Sans"/>
              <a:sym typeface="Google Sans"/>
            </a:endParaRPr>
          </a:p>
        </p:txBody>
      </p:sp>
      <p:sp>
        <p:nvSpPr>
          <p:cNvPr id="329" name="Google Shape;329;p27"/>
          <p:cNvSpPr txBox="1"/>
          <p:nvPr/>
        </p:nvSpPr>
        <p:spPr>
          <a:xfrm>
            <a:off x="3839373" y="4148535"/>
            <a:ext cx="5787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Aug</a:t>
            </a:r>
            <a:endParaRPr sz="1000">
              <a:latin typeface="Google Sans"/>
              <a:ea typeface="Google Sans"/>
              <a:cs typeface="Google Sans"/>
              <a:sym typeface="Google Sans"/>
            </a:endParaRPr>
          </a:p>
        </p:txBody>
      </p:sp>
      <p:sp>
        <p:nvSpPr>
          <p:cNvPr id="330" name="Google Shape;330;p27"/>
          <p:cNvSpPr txBox="1"/>
          <p:nvPr/>
        </p:nvSpPr>
        <p:spPr>
          <a:xfrm>
            <a:off x="4294853"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Oct</a:t>
            </a:r>
            <a:endParaRPr sz="1000">
              <a:latin typeface="Google Sans"/>
              <a:ea typeface="Google Sans"/>
              <a:cs typeface="Google Sans"/>
              <a:sym typeface="Google Sans"/>
            </a:endParaRPr>
          </a:p>
        </p:txBody>
      </p:sp>
      <p:sp>
        <p:nvSpPr>
          <p:cNvPr id="331" name="Google Shape;331;p27"/>
          <p:cNvSpPr txBox="1"/>
          <p:nvPr/>
        </p:nvSpPr>
        <p:spPr>
          <a:xfrm>
            <a:off x="4749913"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Dec</a:t>
            </a:r>
            <a:endParaRPr sz="1000">
              <a:latin typeface="Google Sans"/>
              <a:ea typeface="Google Sans"/>
              <a:cs typeface="Google Sans"/>
              <a:sym typeface="Google Sans"/>
            </a:endParaRPr>
          </a:p>
        </p:txBody>
      </p:sp>
      <p:sp>
        <p:nvSpPr>
          <p:cNvPr id="332" name="Google Shape;332;p27"/>
          <p:cNvSpPr txBox="1"/>
          <p:nvPr/>
        </p:nvSpPr>
        <p:spPr>
          <a:xfrm>
            <a:off x="82814" y="4407743"/>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2020</a:t>
            </a:r>
            <a:endParaRPr b="1" sz="1200">
              <a:solidFill>
                <a:srgbClr val="70AD47"/>
              </a:solidFill>
              <a:latin typeface="Google Sans"/>
              <a:ea typeface="Google Sans"/>
              <a:cs typeface="Google Sans"/>
              <a:sym typeface="Google Sans"/>
            </a:endParaRPr>
          </a:p>
        </p:txBody>
      </p:sp>
      <p:sp>
        <p:nvSpPr>
          <p:cNvPr id="333" name="Google Shape;333;p27"/>
          <p:cNvSpPr txBox="1"/>
          <p:nvPr/>
        </p:nvSpPr>
        <p:spPr>
          <a:xfrm>
            <a:off x="5204973"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Feb</a:t>
            </a:r>
            <a:endParaRPr sz="1000">
              <a:latin typeface="Google Sans"/>
              <a:ea typeface="Google Sans"/>
              <a:cs typeface="Google Sans"/>
              <a:sym typeface="Google Sans"/>
            </a:endParaRPr>
          </a:p>
        </p:txBody>
      </p:sp>
      <p:pic>
        <p:nvPicPr>
          <p:cNvPr id="334" name="Google Shape;334;p27"/>
          <p:cNvPicPr preferRelativeResize="0"/>
          <p:nvPr/>
        </p:nvPicPr>
        <p:blipFill rotWithShape="1">
          <a:blip r:embed="rId3">
            <a:alphaModFix/>
          </a:blip>
          <a:srcRect b="0" l="42922" r="0" t="0"/>
          <a:stretch/>
        </p:blipFill>
        <p:spPr>
          <a:xfrm>
            <a:off x="1455858" y="3299984"/>
            <a:ext cx="693900" cy="676333"/>
          </a:xfrm>
          <a:prstGeom prst="rect">
            <a:avLst/>
          </a:prstGeom>
          <a:noFill/>
          <a:ln>
            <a:noFill/>
          </a:ln>
          <a:effectLst>
            <a:outerShdw blurRad="57150" rotWithShape="0" algn="bl" dir="5400000" dist="19050">
              <a:srgbClr val="000000">
                <a:alpha val="50000"/>
              </a:srgbClr>
            </a:outerShdw>
          </a:effectLst>
        </p:spPr>
      </p:pic>
      <p:sp>
        <p:nvSpPr>
          <p:cNvPr id="335" name="Google Shape;335;p27"/>
          <p:cNvSpPr txBox="1"/>
          <p:nvPr/>
        </p:nvSpPr>
        <p:spPr>
          <a:xfrm>
            <a:off x="145534"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Dec</a:t>
            </a:r>
            <a:endParaRPr sz="1000">
              <a:latin typeface="Google Sans"/>
              <a:ea typeface="Google Sans"/>
              <a:cs typeface="Google Sans"/>
              <a:sym typeface="Google Sans"/>
            </a:endParaRPr>
          </a:p>
        </p:txBody>
      </p:sp>
      <p:sp>
        <p:nvSpPr>
          <p:cNvPr id="336" name="Google Shape;336;p27"/>
          <p:cNvSpPr txBox="1"/>
          <p:nvPr/>
        </p:nvSpPr>
        <p:spPr>
          <a:xfrm>
            <a:off x="502529" y="4133350"/>
            <a:ext cx="3060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t>
            </a:r>
            <a:endParaRPr sz="1000">
              <a:latin typeface="Google Sans"/>
              <a:ea typeface="Google Sans"/>
              <a:cs typeface="Google Sans"/>
              <a:sym typeface="Google Sans"/>
            </a:endParaRPr>
          </a:p>
        </p:txBody>
      </p:sp>
      <p:sp>
        <p:nvSpPr>
          <p:cNvPr id="337" name="Google Shape;337;p27"/>
          <p:cNvSpPr txBox="1"/>
          <p:nvPr/>
        </p:nvSpPr>
        <p:spPr>
          <a:xfrm>
            <a:off x="5659753"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Apr</a:t>
            </a:r>
            <a:endParaRPr sz="1000">
              <a:latin typeface="Google Sans"/>
              <a:ea typeface="Google Sans"/>
              <a:cs typeface="Google Sans"/>
              <a:sym typeface="Google Sans"/>
            </a:endParaRPr>
          </a:p>
        </p:txBody>
      </p:sp>
      <p:sp>
        <p:nvSpPr>
          <p:cNvPr id="338" name="Google Shape;338;p27"/>
          <p:cNvSpPr txBox="1"/>
          <p:nvPr/>
        </p:nvSpPr>
        <p:spPr>
          <a:xfrm>
            <a:off x="6051313"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Jun</a:t>
            </a:r>
            <a:endParaRPr sz="1000">
              <a:latin typeface="Google Sans"/>
              <a:ea typeface="Google Sans"/>
              <a:cs typeface="Google Sans"/>
              <a:sym typeface="Google Sans"/>
            </a:endParaRPr>
          </a:p>
        </p:txBody>
      </p:sp>
      <p:sp>
        <p:nvSpPr>
          <p:cNvPr id="339" name="Google Shape;339;p27"/>
          <p:cNvSpPr txBox="1"/>
          <p:nvPr/>
        </p:nvSpPr>
        <p:spPr>
          <a:xfrm>
            <a:off x="2269194" y="4407743"/>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2022</a:t>
            </a:r>
            <a:endParaRPr b="1" sz="1200">
              <a:solidFill>
                <a:srgbClr val="70AD47"/>
              </a:solidFill>
              <a:latin typeface="Google Sans"/>
              <a:ea typeface="Google Sans"/>
              <a:cs typeface="Google Sans"/>
              <a:sym typeface="Google Sans"/>
            </a:endParaRPr>
          </a:p>
        </p:txBody>
      </p:sp>
      <p:sp>
        <p:nvSpPr>
          <p:cNvPr id="340" name="Google Shape;340;p27"/>
          <p:cNvSpPr txBox="1"/>
          <p:nvPr/>
        </p:nvSpPr>
        <p:spPr>
          <a:xfrm>
            <a:off x="8288256" y="4407743"/>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2024</a:t>
            </a:r>
            <a:endParaRPr b="1" sz="1200">
              <a:solidFill>
                <a:srgbClr val="70AD47"/>
              </a:solidFill>
              <a:latin typeface="Google Sans"/>
              <a:ea typeface="Google Sans"/>
              <a:cs typeface="Google Sans"/>
              <a:sym typeface="Google Sans"/>
            </a:endParaRPr>
          </a:p>
        </p:txBody>
      </p:sp>
      <p:sp>
        <p:nvSpPr>
          <p:cNvPr id="341" name="Google Shape;341;p27"/>
          <p:cNvSpPr txBox="1"/>
          <p:nvPr/>
        </p:nvSpPr>
        <p:spPr>
          <a:xfrm>
            <a:off x="733335" y="4407743"/>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2021</a:t>
            </a:r>
            <a:endParaRPr b="1" sz="1200">
              <a:solidFill>
                <a:srgbClr val="70AD47"/>
              </a:solidFill>
              <a:latin typeface="Google Sans"/>
              <a:ea typeface="Google Sans"/>
              <a:cs typeface="Google Sans"/>
              <a:sym typeface="Google Sans"/>
            </a:endParaRPr>
          </a:p>
        </p:txBody>
      </p:sp>
      <p:sp>
        <p:nvSpPr>
          <p:cNvPr id="342" name="Google Shape;342;p27"/>
          <p:cNvSpPr txBox="1"/>
          <p:nvPr/>
        </p:nvSpPr>
        <p:spPr>
          <a:xfrm>
            <a:off x="7692271" y="4148535"/>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Nov.</a:t>
            </a:r>
            <a:endParaRPr sz="1000">
              <a:latin typeface="Google Sans"/>
              <a:ea typeface="Google Sans"/>
              <a:cs typeface="Google Sans"/>
              <a:sym typeface="Google Sans"/>
            </a:endParaRPr>
          </a:p>
        </p:txBody>
      </p:sp>
      <p:sp>
        <p:nvSpPr>
          <p:cNvPr id="343" name="Google Shape;343;p27"/>
          <p:cNvSpPr txBox="1"/>
          <p:nvPr/>
        </p:nvSpPr>
        <p:spPr>
          <a:xfrm>
            <a:off x="4860806" y="4407743"/>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2023</a:t>
            </a:r>
            <a:endParaRPr b="1" sz="1200">
              <a:solidFill>
                <a:srgbClr val="70AD47"/>
              </a:solidFill>
              <a:latin typeface="Google Sans"/>
              <a:ea typeface="Google Sans"/>
              <a:cs typeface="Google Sans"/>
              <a:sym typeface="Google Sans"/>
            </a:endParaRPr>
          </a:p>
        </p:txBody>
      </p:sp>
      <p:sp>
        <p:nvSpPr>
          <p:cNvPr id="344" name="Google Shape;344;p27"/>
          <p:cNvSpPr/>
          <p:nvPr/>
        </p:nvSpPr>
        <p:spPr>
          <a:xfrm>
            <a:off x="5150250" y="2927350"/>
            <a:ext cx="724800" cy="83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5" name="Google Shape;345;p27"/>
          <p:cNvSpPr txBox="1"/>
          <p:nvPr/>
        </p:nvSpPr>
        <p:spPr>
          <a:xfrm>
            <a:off x="283300" y="506175"/>
            <a:ext cx="524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Switched-Capacitor Ultra Wide Temperature Range DC-DC Converter</a:t>
            </a:r>
            <a:endParaRPr b="1" sz="1600"/>
          </a:p>
        </p:txBody>
      </p:sp>
      <p:pic>
        <p:nvPicPr>
          <p:cNvPr id="346" name="Google Shape;346;p27"/>
          <p:cNvPicPr preferRelativeResize="0"/>
          <p:nvPr/>
        </p:nvPicPr>
        <p:blipFill>
          <a:blip r:embed="rId4">
            <a:alphaModFix/>
          </a:blip>
          <a:stretch>
            <a:fillRect/>
          </a:stretch>
        </p:blipFill>
        <p:spPr>
          <a:xfrm>
            <a:off x="6633450" y="836712"/>
            <a:ext cx="2294999" cy="1712116"/>
          </a:xfrm>
          <a:prstGeom prst="rect">
            <a:avLst/>
          </a:prstGeom>
          <a:noFill/>
          <a:ln>
            <a:noFill/>
          </a:ln>
        </p:spPr>
      </p:pic>
      <p:pic>
        <p:nvPicPr>
          <p:cNvPr id="347" name="Google Shape;347;p27"/>
          <p:cNvPicPr preferRelativeResize="0"/>
          <p:nvPr/>
        </p:nvPicPr>
        <p:blipFill>
          <a:blip r:embed="rId5">
            <a:alphaModFix/>
          </a:blip>
          <a:stretch>
            <a:fillRect/>
          </a:stretch>
        </p:blipFill>
        <p:spPr>
          <a:xfrm>
            <a:off x="2357854" y="2397354"/>
            <a:ext cx="2741696" cy="1213885"/>
          </a:xfrm>
          <a:prstGeom prst="rect">
            <a:avLst/>
          </a:prstGeom>
          <a:noFill/>
          <a:ln>
            <a:noFill/>
          </a:ln>
        </p:spPr>
      </p:pic>
      <p:pic>
        <p:nvPicPr>
          <p:cNvPr id="348" name="Google Shape;348;p27"/>
          <p:cNvPicPr preferRelativeResize="0"/>
          <p:nvPr/>
        </p:nvPicPr>
        <p:blipFill>
          <a:blip r:embed="rId6">
            <a:alphaModFix/>
          </a:blip>
          <a:stretch>
            <a:fillRect/>
          </a:stretch>
        </p:blipFill>
        <p:spPr>
          <a:xfrm>
            <a:off x="333963" y="1447350"/>
            <a:ext cx="1657166" cy="1721387"/>
          </a:xfrm>
          <a:prstGeom prst="rect">
            <a:avLst/>
          </a:prstGeom>
          <a:noFill/>
          <a:ln>
            <a:noFill/>
          </a:ln>
        </p:spPr>
      </p:pic>
      <p:sp>
        <p:nvSpPr>
          <p:cNvPr id="349" name="Google Shape;349;p27"/>
          <p:cNvSpPr/>
          <p:nvPr/>
        </p:nvSpPr>
        <p:spPr>
          <a:xfrm>
            <a:off x="333963" y="1447708"/>
            <a:ext cx="1657200" cy="17568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0" name="Google Shape;350;p27"/>
          <p:cNvCxnSpPr/>
          <p:nvPr/>
        </p:nvCxnSpPr>
        <p:spPr>
          <a:xfrm flipH="1" rot="10800000">
            <a:off x="1988150" y="3204500"/>
            <a:ext cx="612300" cy="11700"/>
          </a:xfrm>
          <a:prstGeom prst="straightConnector1">
            <a:avLst/>
          </a:prstGeom>
          <a:noFill/>
          <a:ln cap="flat" cmpd="sng" w="19050">
            <a:solidFill>
              <a:srgbClr val="980000"/>
            </a:solidFill>
            <a:prstDash val="solid"/>
            <a:round/>
            <a:headEnd len="med" w="med" type="none"/>
            <a:tailEnd len="med" w="med" type="none"/>
          </a:ln>
        </p:spPr>
      </p:cxnSp>
      <p:cxnSp>
        <p:nvCxnSpPr>
          <p:cNvPr id="351" name="Google Shape;351;p27"/>
          <p:cNvCxnSpPr/>
          <p:nvPr/>
        </p:nvCxnSpPr>
        <p:spPr>
          <a:xfrm>
            <a:off x="2005850" y="1446451"/>
            <a:ext cx="590400" cy="1440300"/>
          </a:xfrm>
          <a:prstGeom prst="straightConnector1">
            <a:avLst/>
          </a:prstGeom>
          <a:noFill/>
          <a:ln cap="flat" cmpd="sng" w="19050">
            <a:solidFill>
              <a:srgbClr val="980000"/>
            </a:solidFill>
            <a:prstDash val="solid"/>
            <a:round/>
            <a:headEnd len="med" w="med" type="none"/>
            <a:tailEnd len="med" w="med" type="none"/>
          </a:ln>
        </p:spPr>
      </p:cxnSp>
      <p:sp>
        <p:nvSpPr>
          <p:cNvPr id="352" name="Google Shape;352;p27"/>
          <p:cNvSpPr/>
          <p:nvPr/>
        </p:nvSpPr>
        <p:spPr>
          <a:xfrm>
            <a:off x="4815633" y="2344782"/>
            <a:ext cx="383100" cy="23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27"/>
          <p:cNvPicPr preferRelativeResize="0"/>
          <p:nvPr/>
        </p:nvPicPr>
        <p:blipFill rotWithShape="1">
          <a:blip r:embed="rId7">
            <a:alphaModFix/>
          </a:blip>
          <a:srcRect b="35168" l="0" r="0" t="33997"/>
          <a:stretch/>
        </p:blipFill>
        <p:spPr>
          <a:xfrm>
            <a:off x="7138896" y="152400"/>
            <a:ext cx="1520742" cy="3936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8"/>
          <p:cNvSpPr/>
          <p:nvPr/>
        </p:nvSpPr>
        <p:spPr>
          <a:xfrm>
            <a:off x="2533525" y="3704150"/>
            <a:ext cx="2287200" cy="487800"/>
          </a:xfrm>
          <a:prstGeom prst="rect">
            <a:avLst/>
          </a:prstGeom>
          <a:no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p28"/>
          <p:cNvSpPr/>
          <p:nvPr/>
        </p:nvSpPr>
        <p:spPr>
          <a:xfrm>
            <a:off x="79500" y="1293450"/>
            <a:ext cx="5421600" cy="1839600"/>
          </a:xfrm>
          <a:prstGeom prst="rect">
            <a:avLst/>
          </a:prstGeom>
          <a:solidFill>
            <a:schemeClr val="lt1"/>
          </a:solidFill>
          <a:ln cap="flat" cmpd="sng" w="19050">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0" name="Google Shape;360;p28"/>
          <p:cNvSpPr txBox="1"/>
          <p:nvPr>
            <p:ph type="title"/>
          </p:nvPr>
        </p:nvSpPr>
        <p:spPr>
          <a:xfrm>
            <a:off x="174625" y="1"/>
            <a:ext cx="8934600" cy="4656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Applications of Block-Based Automation</a:t>
            </a:r>
            <a:endParaRPr/>
          </a:p>
        </p:txBody>
      </p:sp>
      <p:sp>
        <p:nvSpPr>
          <p:cNvPr id="361" name="Google Shape;361;p2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A picture containing text, electronics, scoreboard, display&#10;&#10;Description automatically generated" id="362" name="Google Shape;362;p28"/>
          <p:cNvPicPr preferRelativeResize="0"/>
          <p:nvPr/>
        </p:nvPicPr>
        <p:blipFill rotWithShape="1">
          <a:blip r:embed="rId3">
            <a:alphaModFix/>
          </a:blip>
          <a:srcRect b="0" l="0" r="0" t="0"/>
          <a:stretch/>
        </p:blipFill>
        <p:spPr>
          <a:xfrm>
            <a:off x="207789" y="1472424"/>
            <a:ext cx="1010865" cy="1406420"/>
          </a:xfrm>
          <a:prstGeom prst="rect">
            <a:avLst/>
          </a:prstGeom>
          <a:noFill/>
          <a:ln>
            <a:noFill/>
          </a:ln>
          <a:effectLst>
            <a:outerShdw blurRad="85725" rotWithShape="0" algn="tl" dir="2400000" dist="9525">
              <a:srgbClr val="333333">
                <a:alpha val="52000"/>
              </a:srgbClr>
            </a:outerShdw>
          </a:effectLst>
        </p:spPr>
      </p:pic>
      <p:pic>
        <p:nvPicPr>
          <p:cNvPr id="363" name="Google Shape;363;p28"/>
          <p:cNvPicPr preferRelativeResize="0"/>
          <p:nvPr/>
        </p:nvPicPr>
        <p:blipFill>
          <a:blip r:embed="rId4">
            <a:alphaModFix/>
          </a:blip>
          <a:stretch>
            <a:fillRect/>
          </a:stretch>
        </p:blipFill>
        <p:spPr>
          <a:xfrm>
            <a:off x="1417327" y="1472454"/>
            <a:ext cx="1211687" cy="1406414"/>
          </a:xfrm>
          <a:prstGeom prst="rect">
            <a:avLst/>
          </a:prstGeom>
          <a:noFill/>
          <a:ln>
            <a:noFill/>
          </a:ln>
          <a:effectLst>
            <a:outerShdw blurRad="57150" rotWithShape="0" algn="bl" dir="5400000" dist="19050">
              <a:srgbClr val="000000">
                <a:alpha val="50000"/>
              </a:srgbClr>
            </a:outerShdw>
          </a:effectLst>
        </p:spPr>
      </p:pic>
      <p:pic>
        <p:nvPicPr>
          <p:cNvPr id="364" name="Google Shape;364;p28"/>
          <p:cNvPicPr preferRelativeResize="0"/>
          <p:nvPr/>
        </p:nvPicPr>
        <p:blipFill>
          <a:blip r:embed="rId5">
            <a:alphaModFix/>
          </a:blip>
          <a:stretch>
            <a:fillRect/>
          </a:stretch>
        </p:blipFill>
        <p:spPr>
          <a:xfrm>
            <a:off x="2827706" y="1472442"/>
            <a:ext cx="1195458" cy="1406413"/>
          </a:xfrm>
          <a:prstGeom prst="rect">
            <a:avLst/>
          </a:prstGeom>
          <a:noFill/>
          <a:ln>
            <a:noFill/>
          </a:ln>
          <a:effectLst>
            <a:outerShdw blurRad="57150" rotWithShape="0" algn="bl" dir="5400000" dist="19050">
              <a:srgbClr val="000000">
                <a:alpha val="50000"/>
              </a:srgbClr>
            </a:outerShdw>
          </a:effectLst>
        </p:spPr>
      </p:pic>
      <p:cxnSp>
        <p:nvCxnSpPr>
          <p:cNvPr id="365" name="Google Shape;365;p28"/>
          <p:cNvCxnSpPr/>
          <p:nvPr/>
        </p:nvCxnSpPr>
        <p:spPr>
          <a:xfrm flipH="1" rot="10800000">
            <a:off x="191839" y="4458206"/>
            <a:ext cx="8595300" cy="9600"/>
          </a:xfrm>
          <a:prstGeom prst="straightConnector1">
            <a:avLst/>
          </a:prstGeom>
          <a:noFill/>
          <a:ln cap="flat" cmpd="sng" w="28575">
            <a:solidFill>
              <a:srgbClr val="70AD47"/>
            </a:solidFill>
            <a:prstDash val="solid"/>
            <a:round/>
            <a:headEnd len="med" w="med" type="none"/>
            <a:tailEnd len="med" w="med" type="triangle"/>
          </a:ln>
        </p:spPr>
      </p:cxnSp>
      <p:sp>
        <p:nvSpPr>
          <p:cNvPr id="366" name="Google Shape;366;p28"/>
          <p:cNvSpPr txBox="1"/>
          <p:nvPr/>
        </p:nvSpPr>
        <p:spPr>
          <a:xfrm>
            <a:off x="780934" y="4148507"/>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Jun</a:t>
            </a:r>
            <a:endParaRPr sz="1000">
              <a:latin typeface="Google Sans"/>
              <a:ea typeface="Google Sans"/>
              <a:cs typeface="Google Sans"/>
              <a:sym typeface="Google Sans"/>
            </a:endParaRPr>
          </a:p>
        </p:txBody>
      </p:sp>
      <p:sp>
        <p:nvSpPr>
          <p:cNvPr id="367" name="Google Shape;367;p28"/>
          <p:cNvSpPr txBox="1"/>
          <p:nvPr/>
        </p:nvSpPr>
        <p:spPr>
          <a:xfrm>
            <a:off x="1172094" y="4148510"/>
            <a:ext cx="5787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Aug</a:t>
            </a:r>
            <a:endParaRPr sz="1000">
              <a:latin typeface="Google Sans"/>
              <a:ea typeface="Google Sans"/>
              <a:cs typeface="Google Sans"/>
              <a:sym typeface="Google Sans"/>
            </a:endParaRPr>
          </a:p>
        </p:txBody>
      </p:sp>
      <p:sp>
        <p:nvSpPr>
          <p:cNvPr id="368" name="Google Shape;368;p28"/>
          <p:cNvSpPr txBox="1"/>
          <p:nvPr/>
        </p:nvSpPr>
        <p:spPr>
          <a:xfrm>
            <a:off x="1627574"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Oct</a:t>
            </a:r>
            <a:endParaRPr sz="1000">
              <a:latin typeface="Google Sans"/>
              <a:ea typeface="Google Sans"/>
              <a:cs typeface="Google Sans"/>
              <a:sym typeface="Google Sans"/>
            </a:endParaRPr>
          </a:p>
        </p:txBody>
      </p:sp>
      <p:sp>
        <p:nvSpPr>
          <p:cNvPr id="369" name="Google Shape;369;p28"/>
          <p:cNvSpPr txBox="1"/>
          <p:nvPr/>
        </p:nvSpPr>
        <p:spPr>
          <a:xfrm>
            <a:off x="2082634"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Dec</a:t>
            </a:r>
            <a:endParaRPr sz="1000">
              <a:latin typeface="Google Sans"/>
              <a:ea typeface="Google Sans"/>
              <a:cs typeface="Google Sans"/>
              <a:sym typeface="Google Sans"/>
            </a:endParaRPr>
          </a:p>
        </p:txBody>
      </p:sp>
      <p:sp>
        <p:nvSpPr>
          <p:cNvPr id="370" name="Google Shape;370;p28"/>
          <p:cNvSpPr txBox="1"/>
          <p:nvPr/>
        </p:nvSpPr>
        <p:spPr>
          <a:xfrm>
            <a:off x="253769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Feb</a:t>
            </a:r>
            <a:endParaRPr sz="1000">
              <a:latin typeface="Google Sans"/>
              <a:ea typeface="Google Sans"/>
              <a:cs typeface="Google Sans"/>
              <a:sym typeface="Google Sans"/>
            </a:endParaRPr>
          </a:p>
        </p:txBody>
      </p:sp>
      <p:sp>
        <p:nvSpPr>
          <p:cNvPr id="371" name="Google Shape;371;p28"/>
          <p:cNvSpPr txBox="1"/>
          <p:nvPr/>
        </p:nvSpPr>
        <p:spPr>
          <a:xfrm>
            <a:off x="299275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Apr</a:t>
            </a:r>
            <a:endParaRPr sz="1000">
              <a:latin typeface="Google Sans"/>
              <a:ea typeface="Google Sans"/>
              <a:cs typeface="Google Sans"/>
              <a:sym typeface="Google Sans"/>
            </a:endParaRPr>
          </a:p>
        </p:txBody>
      </p:sp>
      <p:sp>
        <p:nvSpPr>
          <p:cNvPr id="372" name="Google Shape;372;p28"/>
          <p:cNvSpPr txBox="1"/>
          <p:nvPr/>
        </p:nvSpPr>
        <p:spPr>
          <a:xfrm>
            <a:off x="338431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Jun</a:t>
            </a:r>
            <a:endParaRPr sz="1000">
              <a:latin typeface="Google Sans"/>
              <a:ea typeface="Google Sans"/>
              <a:cs typeface="Google Sans"/>
              <a:sym typeface="Google Sans"/>
            </a:endParaRPr>
          </a:p>
        </p:txBody>
      </p:sp>
      <p:sp>
        <p:nvSpPr>
          <p:cNvPr id="373" name="Google Shape;373;p28"/>
          <p:cNvSpPr txBox="1"/>
          <p:nvPr/>
        </p:nvSpPr>
        <p:spPr>
          <a:xfrm>
            <a:off x="3839373" y="4148510"/>
            <a:ext cx="5787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Aug</a:t>
            </a:r>
            <a:endParaRPr sz="1000">
              <a:latin typeface="Google Sans"/>
              <a:ea typeface="Google Sans"/>
              <a:cs typeface="Google Sans"/>
              <a:sym typeface="Google Sans"/>
            </a:endParaRPr>
          </a:p>
        </p:txBody>
      </p:sp>
      <p:sp>
        <p:nvSpPr>
          <p:cNvPr id="374" name="Google Shape;374;p28"/>
          <p:cNvSpPr txBox="1"/>
          <p:nvPr/>
        </p:nvSpPr>
        <p:spPr>
          <a:xfrm>
            <a:off x="429485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Oct</a:t>
            </a:r>
            <a:endParaRPr sz="1000">
              <a:latin typeface="Google Sans"/>
              <a:ea typeface="Google Sans"/>
              <a:cs typeface="Google Sans"/>
              <a:sym typeface="Google Sans"/>
            </a:endParaRPr>
          </a:p>
        </p:txBody>
      </p:sp>
      <p:sp>
        <p:nvSpPr>
          <p:cNvPr id="375" name="Google Shape;375;p28"/>
          <p:cNvSpPr txBox="1"/>
          <p:nvPr/>
        </p:nvSpPr>
        <p:spPr>
          <a:xfrm>
            <a:off x="474991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Dec</a:t>
            </a:r>
            <a:endParaRPr sz="1000">
              <a:latin typeface="Google Sans"/>
              <a:ea typeface="Google Sans"/>
              <a:cs typeface="Google Sans"/>
              <a:sym typeface="Google Sans"/>
            </a:endParaRPr>
          </a:p>
        </p:txBody>
      </p:sp>
      <p:sp>
        <p:nvSpPr>
          <p:cNvPr id="376" name="Google Shape;376;p28"/>
          <p:cNvSpPr txBox="1"/>
          <p:nvPr/>
        </p:nvSpPr>
        <p:spPr>
          <a:xfrm>
            <a:off x="82814" y="4407718"/>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2020</a:t>
            </a:r>
            <a:endParaRPr b="1" sz="1200">
              <a:solidFill>
                <a:srgbClr val="70AD47"/>
              </a:solidFill>
              <a:latin typeface="Google Sans"/>
              <a:ea typeface="Google Sans"/>
              <a:cs typeface="Google Sans"/>
              <a:sym typeface="Google Sans"/>
            </a:endParaRPr>
          </a:p>
        </p:txBody>
      </p:sp>
      <p:sp>
        <p:nvSpPr>
          <p:cNvPr id="377" name="Google Shape;377;p28"/>
          <p:cNvSpPr txBox="1"/>
          <p:nvPr/>
        </p:nvSpPr>
        <p:spPr>
          <a:xfrm>
            <a:off x="520497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Feb</a:t>
            </a:r>
            <a:endParaRPr sz="1000">
              <a:latin typeface="Google Sans"/>
              <a:ea typeface="Google Sans"/>
              <a:cs typeface="Google Sans"/>
              <a:sym typeface="Google Sans"/>
            </a:endParaRPr>
          </a:p>
        </p:txBody>
      </p:sp>
      <p:pic>
        <p:nvPicPr>
          <p:cNvPr id="378" name="Google Shape;378;p28"/>
          <p:cNvPicPr preferRelativeResize="0"/>
          <p:nvPr/>
        </p:nvPicPr>
        <p:blipFill rotWithShape="1">
          <a:blip r:embed="rId6">
            <a:alphaModFix/>
          </a:blip>
          <a:srcRect b="0" l="0" r="0" t="0"/>
          <a:stretch/>
        </p:blipFill>
        <p:spPr>
          <a:xfrm>
            <a:off x="165925" y="3752247"/>
            <a:ext cx="240866" cy="365760"/>
          </a:xfrm>
          <a:prstGeom prst="rect">
            <a:avLst/>
          </a:prstGeom>
          <a:noFill/>
          <a:ln>
            <a:noFill/>
          </a:ln>
          <a:effectLst>
            <a:outerShdw blurRad="57150" rotWithShape="0" algn="bl" dir="5400000" dist="19050">
              <a:srgbClr val="000000">
                <a:alpha val="50000"/>
              </a:srgbClr>
            </a:outerShdw>
          </a:effectLst>
        </p:spPr>
      </p:pic>
      <p:pic>
        <p:nvPicPr>
          <p:cNvPr id="379" name="Google Shape;379;p28"/>
          <p:cNvPicPr preferRelativeResize="0"/>
          <p:nvPr/>
        </p:nvPicPr>
        <p:blipFill>
          <a:blip r:embed="rId7">
            <a:alphaModFix/>
          </a:blip>
          <a:stretch>
            <a:fillRect/>
          </a:stretch>
        </p:blipFill>
        <p:spPr>
          <a:xfrm>
            <a:off x="900692" y="3762947"/>
            <a:ext cx="269507" cy="365760"/>
          </a:xfrm>
          <a:prstGeom prst="rect">
            <a:avLst/>
          </a:prstGeom>
          <a:noFill/>
          <a:ln>
            <a:noFill/>
          </a:ln>
          <a:effectLst>
            <a:outerShdw blurRad="57150" rotWithShape="0" algn="bl" dir="5400000" dist="19050">
              <a:srgbClr val="000000">
                <a:alpha val="50000"/>
              </a:srgbClr>
            </a:outerShdw>
          </a:effectLst>
        </p:spPr>
      </p:pic>
      <p:pic>
        <p:nvPicPr>
          <p:cNvPr id="380" name="Google Shape;380;p28"/>
          <p:cNvPicPr preferRelativeResize="0"/>
          <p:nvPr/>
        </p:nvPicPr>
        <p:blipFill>
          <a:blip r:embed="rId8">
            <a:alphaModFix/>
          </a:blip>
          <a:stretch>
            <a:fillRect/>
          </a:stretch>
        </p:blipFill>
        <p:spPr>
          <a:xfrm>
            <a:off x="4221817" y="1472442"/>
            <a:ext cx="1160296" cy="1406413"/>
          </a:xfrm>
          <a:prstGeom prst="rect">
            <a:avLst/>
          </a:prstGeom>
          <a:noFill/>
          <a:ln>
            <a:noFill/>
          </a:ln>
          <a:effectLst>
            <a:outerShdw blurRad="57150" rotWithShape="0" algn="bl" dir="5400000" dist="19050">
              <a:srgbClr val="000000">
                <a:alpha val="50000"/>
              </a:srgbClr>
            </a:outerShdw>
          </a:effectLst>
        </p:spPr>
      </p:pic>
      <p:pic>
        <p:nvPicPr>
          <p:cNvPr id="381" name="Google Shape;381;p28"/>
          <p:cNvPicPr preferRelativeResize="0"/>
          <p:nvPr/>
        </p:nvPicPr>
        <p:blipFill rotWithShape="1">
          <a:blip r:embed="rId9">
            <a:alphaModFix/>
          </a:blip>
          <a:srcRect b="0" l="42922" r="0" t="0"/>
          <a:stretch/>
        </p:blipFill>
        <p:spPr>
          <a:xfrm>
            <a:off x="1455841" y="3762949"/>
            <a:ext cx="375260" cy="365761"/>
          </a:xfrm>
          <a:prstGeom prst="rect">
            <a:avLst/>
          </a:prstGeom>
          <a:noFill/>
          <a:ln>
            <a:noFill/>
          </a:ln>
          <a:effectLst>
            <a:outerShdw blurRad="57150" rotWithShape="0" algn="bl" dir="5400000" dist="19050">
              <a:srgbClr val="000000">
                <a:alpha val="50000"/>
              </a:srgbClr>
            </a:outerShdw>
          </a:effectLst>
        </p:spPr>
      </p:pic>
      <p:pic>
        <p:nvPicPr>
          <p:cNvPr id="382" name="Google Shape;382;p28"/>
          <p:cNvPicPr preferRelativeResize="0"/>
          <p:nvPr/>
        </p:nvPicPr>
        <p:blipFill>
          <a:blip r:embed="rId10">
            <a:alphaModFix/>
          </a:blip>
          <a:stretch>
            <a:fillRect/>
          </a:stretch>
        </p:blipFill>
        <p:spPr>
          <a:xfrm>
            <a:off x="2116755" y="3753437"/>
            <a:ext cx="303058" cy="365760"/>
          </a:xfrm>
          <a:prstGeom prst="rect">
            <a:avLst/>
          </a:prstGeom>
          <a:noFill/>
          <a:ln>
            <a:noFill/>
          </a:ln>
          <a:effectLst>
            <a:outerShdw blurRad="57150" rotWithShape="0" algn="bl" dir="5400000" dist="19050">
              <a:srgbClr val="000000">
                <a:alpha val="50000"/>
              </a:srgbClr>
            </a:outerShdw>
          </a:effectLst>
        </p:spPr>
      </p:pic>
      <p:sp>
        <p:nvSpPr>
          <p:cNvPr id="383" name="Google Shape;383;p28"/>
          <p:cNvSpPr txBox="1"/>
          <p:nvPr/>
        </p:nvSpPr>
        <p:spPr>
          <a:xfrm>
            <a:off x="145534"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Dec</a:t>
            </a:r>
            <a:endParaRPr sz="1000">
              <a:latin typeface="Google Sans"/>
              <a:ea typeface="Google Sans"/>
              <a:cs typeface="Google Sans"/>
              <a:sym typeface="Google Sans"/>
            </a:endParaRPr>
          </a:p>
        </p:txBody>
      </p:sp>
      <p:sp>
        <p:nvSpPr>
          <p:cNvPr id="384" name="Google Shape;384;p28"/>
          <p:cNvSpPr txBox="1"/>
          <p:nvPr/>
        </p:nvSpPr>
        <p:spPr>
          <a:xfrm>
            <a:off x="502529" y="4133325"/>
            <a:ext cx="3060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t>
            </a:r>
            <a:endParaRPr sz="1000">
              <a:latin typeface="Google Sans"/>
              <a:ea typeface="Google Sans"/>
              <a:cs typeface="Google Sans"/>
              <a:sym typeface="Google Sans"/>
            </a:endParaRPr>
          </a:p>
        </p:txBody>
      </p:sp>
      <p:sp>
        <p:nvSpPr>
          <p:cNvPr id="385" name="Google Shape;385;p28"/>
          <p:cNvSpPr txBox="1"/>
          <p:nvPr/>
        </p:nvSpPr>
        <p:spPr>
          <a:xfrm>
            <a:off x="565975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Apr</a:t>
            </a:r>
            <a:endParaRPr sz="1000">
              <a:latin typeface="Google Sans"/>
              <a:ea typeface="Google Sans"/>
              <a:cs typeface="Google Sans"/>
              <a:sym typeface="Google Sans"/>
            </a:endParaRPr>
          </a:p>
        </p:txBody>
      </p:sp>
      <p:sp>
        <p:nvSpPr>
          <p:cNvPr id="386" name="Google Shape;386;p28"/>
          <p:cNvSpPr txBox="1"/>
          <p:nvPr/>
        </p:nvSpPr>
        <p:spPr>
          <a:xfrm>
            <a:off x="605131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Jun</a:t>
            </a:r>
            <a:endParaRPr sz="1000">
              <a:latin typeface="Google Sans"/>
              <a:ea typeface="Google Sans"/>
              <a:cs typeface="Google Sans"/>
              <a:sym typeface="Google Sans"/>
            </a:endParaRPr>
          </a:p>
        </p:txBody>
      </p:sp>
      <p:sp>
        <p:nvSpPr>
          <p:cNvPr id="387" name="Google Shape;387;p28"/>
          <p:cNvSpPr txBox="1"/>
          <p:nvPr/>
        </p:nvSpPr>
        <p:spPr>
          <a:xfrm>
            <a:off x="2269194" y="4407718"/>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2022</a:t>
            </a:r>
            <a:endParaRPr b="1" sz="1200">
              <a:solidFill>
                <a:srgbClr val="70AD47"/>
              </a:solidFill>
              <a:latin typeface="Google Sans"/>
              <a:ea typeface="Google Sans"/>
              <a:cs typeface="Google Sans"/>
              <a:sym typeface="Google Sans"/>
            </a:endParaRPr>
          </a:p>
        </p:txBody>
      </p:sp>
      <p:sp>
        <p:nvSpPr>
          <p:cNvPr id="388" name="Google Shape;388;p28"/>
          <p:cNvSpPr txBox="1"/>
          <p:nvPr/>
        </p:nvSpPr>
        <p:spPr>
          <a:xfrm>
            <a:off x="8288256" y="4407718"/>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2024</a:t>
            </a:r>
            <a:endParaRPr b="1" sz="1200">
              <a:solidFill>
                <a:srgbClr val="70AD47"/>
              </a:solidFill>
              <a:latin typeface="Google Sans"/>
              <a:ea typeface="Google Sans"/>
              <a:cs typeface="Google Sans"/>
              <a:sym typeface="Google Sans"/>
            </a:endParaRPr>
          </a:p>
        </p:txBody>
      </p:sp>
      <p:sp>
        <p:nvSpPr>
          <p:cNvPr id="389" name="Google Shape;389;p28"/>
          <p:cNvSpPr txBox="1"/>
          <p:nvPr/>
        </p:nvSpPr>
        <p:spPr>
          <a:xfrm>
            <a:off x="733335" y="4407718"/>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2021</a:t>
            </a:r>
            <a:endParaRPr b="1" sz="1200">
              <a:solidFill>
                <a:srgbClr val="70AD47"/>
              </a:solidFill>
              <a:latin typeface="Google Sans"/>
              <a:ea typeface="Google Sans"/>
              <a:cs typeface="Google Sans"/>
              <a:sym typeface="Google Sans"/>
            </a:endParaRPr>
          </a:p>
        </p:txBody>
      </p:sp>
      <p:sp>
        <p:nvSpPr>
          <p:cNvPr id="390" name="Google Shape;390;p28"/>
          <p:cNvSpPr txBox="1"/>
          <p:nvPr/>
        </p:nvSpPr>
        <p:spPr>
          <a:xfrm>
            <a:off x="7692271"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Nov.</a:t>
            </a:r>
            <a:endParaRPr sz="1000">
              <a:latin typeface="Google Sans"/>
              <a:ea typeface="Google Sans"/>
              <a:cs typeface="Google Sans"/>
              <a:sym typeface="Google Sans"/>
            </a:endParaRPr>
          </a:p>
        </p:txBody>
      </p:sp>
      <p:sp>
        <p:nvSpPr>
          <p:cNvPr id="391" name="Google Shape;391;p28"/>
          <p:cNvSpPr txBox="1"/>
          <p:nvPr/>
        </p:nvSpPr>
        <p:spPr>
          <a:xfrm>
            <a:off x="4860806" y="4407718"/>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2023</a:t>
            </a:r>
            <a:endParaRPr b="1" sz="1200">
              <a:solidFill>
                <a:srgbClr val="70AD47"/>
              </a:solidFill>
              <a:latin typeface="Google Sans"/>
              <a:ea typeface="Google Sans"/>
              <a:cs typeface="Google Sans"/>
              <a:sym typeface="Google Sans"/>
            </a:endParaRPr>
          </a:p>
        </p:txBody>
      </p:sp>
      <p:pic>
        <p:nvPicPr>
          <p:cNvPr id="392" name="Google Shape;392;p28"/>
          <p:cNvPicPr preferRelativeResize="0"/>
          <p:nvPr/>
        </p:nvPicPr>
        <p:blipFill rotWithShape="1">
          <a:blip r:embed="rId11">
            <a:alphaModFix/>
          </a:blip>
          <a:srcRect b="35168" l="0" r="0" t="33997"/>
          <a:stretch/>
        </p:blipFill>
        <p:spPr>
          <a:xfrm>
            <a:off x="7138896" y="152400"/>
            <a:ext cx="1520742" cy="393661"/>
          </a:xfrm>
          <a:prstGeom prst="rect">
            <a:avLst/>
          </a:prstGeom>
          <a:noFill/>
          <a:ln>
            <a:noFill/>
          </a:ln>
        </p:spPr>
      </p:pic>
      <p:pic>
        <p:nvPicPr>
          <p:cNvPr id="393" name="Google Shape;393;p28"/>
          <p:cNvPicPr preferRelativeResize="0"/>
          <p:nvPr/>
        </p:nvPicPr>
        <p:blipFill>
          <a:blip r:embed="rId12">
            <a:alphaModFix/>
          </a:blip>
          <a:stretch>
            <a:fillRect/>
          </a:stretch>
        </p:blipFill>
        <p:spPr>
          <a:xfrm>
            <a:off x="5659750" y="916212"/>
            <a:ext cx="2829180" cy="2351875"/>
          </a:xfrm>
          <a:prstGeom prst="rect">
            <a:avLst/>
          </a:prstGeom>
          <a:noFill/>
          <a:ln>
            <a:noFill/>
          </a:ln>
        </p:spPr>
      </p:pic>
      <p:sp>
        <p:nvSpPr>
          <p:cNvPr id="394" name="Google Shape;394;p28"/>
          <p:cNvSpPr txBox="1"/>
          <p:nvPr/>
        </p:nvSpPr>
        <p:spPr>
          <a:xfrm>
            <a:off x="5596275" y="3268075"/>
            <a:ext cx="3105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Google Sans"/>
                <a:ea typeface="Google Sans"/>
                <a:cs typeface="Google Sans"/>
                <a:sym typeface="Google Sans"/>
              </a:rPr>
              <a:t>Structures for Cryogenic device characterization (MPW5):</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300" u="sng">
                <a:solidFill>
                  <a:schemeClr val="dk1"/>
                </a:solidFill>
                <a:latin typeface="Google Sans"/>
                <a:ea typeface="Google Sans"/>
                <a:cs typeface="Google Sans"/>
                <a:sym typeface="Google Sans"/>
              </a:rPr>
              <a:t>https://data.nist.gov/od/id/mds2-2997</a:t>
            </a:r>
            <a:endParaRPr sz="1300" u="sng">
              <a:solidFill>
                <a:schemeClr val="dk1"/>
              </a:solidFill>
              <a:latin typeface="Google Sans"/>
              <a:ea typeface="Google Sans"/>
              <a:cs typeface="Google Sans"/>
              <a:sym typeface="Google Sans"/>
            </a:endParaRPr>
          </a:p>
        </p:txBody>
      </p:sp>
      <p:pic>
        <p:nvPicPr>
          <p:cNvPr descr="A picture containing text, electronics, scoreboard, display&#10;&#10;Description automatically generated" id="395" name="Google Shape;395;p28"/>
          <p:cNvPicPr preferRelativeResize="0"/>
          <p:nvPr/>
        </p:nvPicPr>
        <p:blipFill rotWithShape="1">
          <a:blip r:embed="rId3">
            <a:alphaModFix/>
          </a:blip>
          <a:srcRect b="0" l="0" r="0" t="0"/>
          <a:stretch/>
        </p:blipFill>
        <p:spPr>
          <a:xfrm>
            <a:off x="2676681" y="3761513"/>
            <a:ext cx="262707" cy="365761"/>
          </a:xfrm>
          <a:prstGeom prst="rect">
            <a:avLst/>
          </a:prstGeom>
          <a:noFill/>
          <a:ln>
            <a:noFill/>
          </a:ln>
          <a:effectLst>
            <a:outerShdw blurRad="85725" rotWithShape="0" algn="tl" dir="2400000" dist="9525">
              <a:srgbClr val="333333">
                <a:alpha val="52000"/>
              </a:srgbClr>
            </a:outerShdw>
          </a:effectLst>
        </p:spPr>
      </p:pic>
      <p:pic>
        <p:nvPicPr>
          <p:cNvPr id="396" name="Google Shape;396;p28"/>
          <p:cNvPicPr preferRelativeResize="0"/>
          <p:nvPr/>
        </p:nvPicPr>
        <p:blipFill>
          <a:blip r:embed="rId4">
            <a:alphaModFix/>
          </a:blip>
          <a:stretch>
            <a:fillRect/>
          </a:stretch>
        </p:blipFill>
        <p:spPr>
          <a:xfrm>
            <a:off x="3214221" y="3748676"/>
            <a:ext cx="315312" cy="365759"/>
          </a:xfrm>
          <a:prstGeom prst="rect">
            <a:avLst/>
          </a:prstGeom>
          <a:noFill/>
          <a:ln>
            <a:noFill/>
          </a:ln>
          <a:effectLst>
            <a:outerShdw blurRad="57150" rotWithShape="0" algn="bl" dir="5400000" dist="19050">
              <a:srgbClr val="000000">
                <a:alpha val="50000"/>
              </a:srgbClr>
            </a:outerShdw>
          </a:effectLst>
        </p:spPr>
      </p:pic>
      <p:pic>
        <p:nvPicPr>
          <p:cNvPr id="397" name="Google Shape;397;p28"/>
          <p:cNvPicPr preferRelativeResize="0"/>
          <p:nvPr/>
        </p:nvPicPr>
        <p:blipFill>
          <a:blip r:embed="rId5">
            <a:alphaModFix/>
          </a:blip>
          <a:stretch>
            <a:fillRect/>
          </a:stretch>
        </p:blipFill>
        <p:spPr>
          <a:xfrm>
            <a:off x="3818787" y="3748675"/>
            <a:ext cx="309966" cy="365761"/>
          </a:xfrm>
          <a:prstGeom prst="rect">
            <a:avLst/>
          </a:prstGeom>
          <a:noFill/>
          <a:ln>
            <a:noFill/>
          </a:ln>
          <a:effectLst>
            <a:outerShdw blurRad="57150" rotWithShape="0" algn="bl" dir="5400000" dist="19050">
              <a:srgbClr val="000000">
                <a:alpha val="50000"/>
              </a:srgbClr>
            </a:outerShdw>
          </a:effectLst>
        </p:spPr>
      </p:pic>
      <p:pic>
        <p:nvPicPr>
          <p:cNvPr id="398" name="Google Shape;398;p28"/>
          <p:cNvPicPr preferRelativeResize="0"/>
          <p:nvPr/>
        </p:nvPicPr>
        <p:blipFill>
          <a:blip r:embed="rId8">
            <a:alphaModFix/>
          </a:blip>
          <a:stretch>
            <a:fillRect/>
          </a:stretch>
        </p:blipFill>
        <p:spPr>
          <a:xfrm>
            <a:off x="4405371" y="3748675"/>
            <a:ext cx="305909" cy="365761"/>
          </a:xfrm>
          <a:prstGeom prst="rect">
            <a:avLst/>
          </a:prstGeom>
          <a:noFill/>
          <a:ln>
            <a:noFill/>
          </a:ln>
          <a:effectLst>
            <a:outerShdw blurRad="57150" rotWithShape="0" algn="bl" dir="5400000" dist="19050">
              <a:srgbClr val="000000">
                <a:alpha val="50000"/>
              </a:srgbClr>
            </a:outerShdw>
          </a:effectLst>
        </p:spPr>
      </p:pic>
      <p:cxnSp>
        <p:nvCxnSpPr>
          <p:cNvPr id="399" name="Google Shape;399;p28"/>
          <p:cNvCxnSpPr/>
          <p:nvPr/>
        </p:nvCxnSpPr>
        <p:spPr>
          <a:xfrm>
            <a:off x="79500" y="3134225"/>
            <a:ext cx="2454300" cy="566400"/>
          </a:xfrm>
          <a:prstGeom prst="straightConnector1">
            <a:avLst/>
          </a:prstGeom>
          <a:noFill/>
          <a:ln cap="flat" cmpd="sng" w="19050">
            <a:solidFill>
              <a:srgbClr val="FFAB40"/>
            </a:solidFill>
            <a:prstDash val="solid"/>
            <a:round/>
            <a:headEnd len="med" w="med" type="none"/>
            <a:tailEnd len="med" w="med" type="none"/>
          </a:ln>
        </p:spPr>
      </p:cxnSp>
      <p:cxnSp>
        <p:nvCxnSpPr>
          <p:cNvPr id="400" name="Google Shape;400;p28"/>
          <p:cNvCxnSpPr/>
          <p:nvPr/>
        </p:nvCxnSpPr>
        <p:spPr>
          <a:xfrm flipH="1">
            <a:off x="4817950" y="3138350"/>
            <a:ext cx="683100" cy="572100"/>
          </a:xfrm>
          <a:prstGeom prst="straightConnector1">
            <a:avLst/>
          </a:prstGeom>
          <a:noFill/>
          <a:ln cap="flat" cmpd="sng" w="19050">
            <a:solidFill>
              <a:srgbClr val="FFAB40"/>
            </a:solidFill>
            <a:prstDash val="solid"/>
            <a:round/>
            <a:headEnd len="med" w="med" type="none"/>
            <a:tailEnd len="med" w="med" type="none"/>
          </a:ln>
        </p:spPr>
      </p:cxnSp>
      <p:sp>
        <p:nvSpPr>
          <p:cNvPr id="401" name="Google Shape;401;p28"/>
          <p:cNvSpPr txBox="1"/>
          <p:nvPr/>
        </p:nvSpPr>
        <p:spPr>
          <a:xfrm>
            <a:off x="2269525" y="3210850"/>
            <a:ext cx="2744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rPr>
              <a:t>Skywater 130nm MPW 5~8</a:t>
            </a:r>
            <a:endParaRPr sz="1500">
              <a:solidFill>
                <a:schemeClr val="dk1"/>
              </a:solidFill>
            </a:endParaRPr>
          </a:p>
        </p:txBody>
      </p:sp>
      <p:sp>
        <p:nvSpPr>
          <p:cNvPr id="402" name="Google Shape;402;p28"/>
          <p:cNvSpPr txBox="1"/>
          <p:nvPr/>
        </p:nvSpPr>
        <p:spPr>
          <a:xfrm>
            <a:off x="1538825" y="465588"/>
            <a:ext cx="6542700" cy="450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900">
                <a:latin typeface="Google Sans"/>
                <a:ea typeface="Google Sans"/>
                <a:cs typeface="Google Sans"/>
                <a:sym typeface="Google Sans"/>
              </a:rPr>
              <a:t>Device Test Structures for CMOS+X Research</a:t>
            </a:r>
            <a:endParaRPr b="1" sz="1900">
              <a:latin typeface="Google Sans"/>
              <a:ea typeface="Google Sans"/>
              <a:cs typeface="Google Sans"/>
              <a:sym typeface="Google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2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GLayout: Our Solution to Parameterized Analog Circuit Generation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Challenges: Certain Analog Components need Parameterized Transistor-Level Layout</a:t>
            </a:r>
            <a:endParaRPr sz="2220"/>
          </a:p>
        </p:txBody>
      </p:sp>
      <p:pic>
        <p:nvPicPr>
          <p:cNvPr id="413" name="Google Shape;413;p30"/>
          <p:cNvPicPr preferRelativeResize="0"/>
          <p:nvPr/>
        </p:nvPicPr>
        <p:blipFill rotWithShape="1">
          <a:blip r:embed="rId3">
            <a:alphaModFix/>
          </a:blip>
          <a:srcRect b="0" l="0" r="0" t="1215"/>
          <a:stretch/>
        </p:blipFill>
        <p:spPr>
          <a:xfrm>
            <a:off x="345100" y="1463325"/>
            <a:ext cx="4196949" cy="3234675"/>
          </a:xfrm>
          <a:prstGeom prst="rect">
            <a:avLst/>
          </a:prstGeom>
          <a:noFill/>
          <a:ln>
            <a:noFill/>
          </a:ln>
        </p:spPr>
      </p:pic>
      <p:sp>
        <p:nvSpPr>
          <p:cNvPr id="414" name="Google Shape;414;p30"/>
          <p:cNvSpPr/>
          <p:nvPr/>
        </p:nvSpPr>
        <p:spPr>
          <a:xfrm>
            <a:off x="3985875" y="3478225"/>
            <a:ext cx="659400" cy="62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415" name="Google Shape;415;p30"/>
          <p:cNvSpPr/>
          <p:nvPr/>
        </p:nvSpPr>
        <p:spPr>
          <a:xfrm>
            <a:off x="316050" y="3032250"/>
            <a:ext cx="1532700" cy="336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416" name="Google Shape;416;p30"/>
          <p:cNvSpPr txBox="1"/>
          <p:nvPr/>
        </p:nvSpPr>
        <p:spPr>
          <a:xfrm>
            <a:off x="23100" y="3301150"/>
            <a:ext cx="2118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Google Sans"/>
                <a:ea typeface="Google Sans"/>
                <a:cs typeface="Google Sans"/>
                <a:sym typeface="Google Sans"/>
              </a:rPr>
              <a:t>Ring OSC</a:t>
            </a:r>
            <a:endParaRPr b="1"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Grid-based Layout is good enough</a:t>
            </a:r>
            <a:endParaRPr sz="1600">
              <a:solidFill>
                <a:schemeClr val="dk2"/>
              </a:solidFill>
              <a:latin typeface="Google Sans"/>
              <a:ea typeface="Google Sans"/>
              <a:cs typeface="Google Sans"/>
              <a:sym typeface="Google Sans"/>
            </a:endParaRPr>
          </a:p>
        </p:txBody>
      </p:sp>
      <p:pic>
        <p:nvPicPr>
          <p:cNvPr id="417" name="Google Shape;417;p30"/>
          <p:cNvPicPr preferRelativeResize="0"/>
          <p:nvPr/>
        </p:nvPicPr>
        <p:blipFill>
          <a:blip r:embed="rId4">
            <a:alphaModFix/>
          </a:blip>
          <a:stretch>
            <a:fillRect/>
          </a:stretch>
        </p:blipFill>
        <p:spPr>
          <a:xfrm>
            <a:off x="5329225" y="1032601"/>
            <a:ext cx="3640751" cy="2586350"/>
          </a:xfrm>
          <a:prstGeom prst="rect">
            <a:avLst/>
          </a:prstGeom>
          <a:noFill/>
          <a:ln cap="flat" cmpd="sng" w="38100">
            <a:solidFill>
              <a:srgbClr val="FF0000"/>
            </a:solidFill>
            <a:prstDash val="solid"/>
            <a:round/>
            <a:headEnd len="sm" w="sm" type="none"/>
            <a:tailEnd len="sm" w="sm" type="none"/>
          </a:ln>
        </p:spPr>
      </p:pic>
      <p:sp>
        <p:nvSpPr>
          <p:cNvPr id="418" name="Google Shape;418;p30"/>
          <p:cNvSpPr txBox="1"/>
          <p:nvPr/>
        </p:nvSpPr>
        <p:spPr>
          <a:xfrm>
            <a:off x="5155200" y="3712725"/>
            <a:ext cx="3988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Google Sans"/>
                <a:ea typeface="Google Sans"/>
                <a:cs typeface="Google Sans"/>
                <a:sym typeface="Google Sans"/>
              </a:rPr>
              <a:t>OPAmp</a:t>
            </a:r>
            <a:endParaRPr b="1"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Need Transistor-Level Layout</a:t>
            </a:r>
            <a:endParaRPr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Dummy Transistors …</a:t>
            </a:r>
            <a:endParaRPr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Common Centroid Placement …</a:t>
            </a:r>
            <a:endParaRPr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Routing Parasitics…</a:t>
            </a:r>
            <a:endParaRPr sz="1600">
              <a:solidFill>
                <a:schemeClr val="dk2"/>
              </a:solidFill>
              <a:latin typeface="Google Sans"/>
              <a:ea typeface="Google Sans"/>
              <a:cs typeface="Google Sans"/>
              <a:sym typeface="Google Sans"/>
            </a:endParaRPr>
          </a:p>
        </p:txBody>
      </p:sp>
      <p:sp>
        <p:nvSpPr>
          <p:cNvPr id="419" name="Google Shape;419;p30"/>
          <p:cNvSpPr txBox="1"/>
          <p:nvPr/>
        </p:nvSpPr>
        <p:spPr>
          <a:xfrm>
            <a:off x="4626900" y="2470525"/>
            <a:ext cx="52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FF0000"/>
                </a:solidFill>
                <a:latin typeface="Google Sans"/>
                <a:ea typeface="Google Sans"/>
                <a:cs typeface="Google Sans"/>
                <a:sym typeface="Google Sans"/>
              </a:rPr>
              <a:t>VS</a:t>
            </a:r>
            <a:endParaRPr sz="1600">
              <a:solidFill>
                <a:srgbClr val="FF0000"/>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GLayout</a:t>
            </a:r>
            <a:endParaRPr/>
          </a:p>
        </p:txBody>
      </p:sp>
      <p:sp>
        <p:nvSpPr>
          <p:cNvPr id="425" name="Google Shape;425;p31"/>
          <p:cNvSpPr txBox="1"/>
          <p:nvPr>
            <p:ph idx="1" type="body"/>
          </p:nvPr>
        </p:nvSpPr>
        <p:spPr>
          <a:xfrm>
            <a:off x="311700" y="1152475"/>
            <a:ext cx="4104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solution: a python-based</a:t>
            </a:r>
            <a:endParaRPr/>
          </a:p>
          <a:p>
            <a:pPr indent="0" lvl="0" marL="0" rtl="0" algn="l">
              <a:spcBef>
                <a:spcPts val="1200"/>
              </a:spcBef>
              <a:spcAft>
                <a:spcPts val="1200"/>
              </a:spcAft>
              <a:buNone/>
            </a:pPr>
            <a:r>
              <a:rPr lang="en"/>
              <a:t>hierarchical </a:t>
            </a:r>
            <a:r>
              <a:rPr lang="en"/>
              <a:t>circuit</a:t>
            </a:r>
            <a:r>
              <a:rPr lang="en"/>
              <a:t> generator </a:t>
            </a:r>
            <a:endParaRPr/>
          </a:p>
        </p:txBody>
      </p:sp>
      <p:pic>
        <p:nvPicPr>
          <p:cNvPr id="426" name="Google Shape;426;p31"/>
          <p:cNvPicPr preferRelativeResize="0"/>
          <p:nvPr/>
        </p:nvPicPr>
        <p:blipFill rotWithShape="1">
          <a:blip r:embed="rId3">
            <a:alphaModFix/>
          </a:blip>
          <a:srcRect b="0" l="0" r="0" t="4789"/>
          <a:stretch/>
        </p:blipFill>
        <p:spPr>
          <a:xfrm>
            <a:off x="3747450" y="84125"/>
            <a:ext cx="4346250" cy="4975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2"/>
          <p:cNvSpPr txBox="1"/>
          <p:nvPr>
            <p:ph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G</a:t>
            </a:r>
            <a:r>
              <a:rPr lang="en" sz="2420"/>
              <a:t>Layout: A Pythonic Framework for Analog Layout Design</a:t>
            </a:r>
            <a:endParaRPr sz="2420"/>
          </a:p>
        </p:txBody>
      </p:sp>
      <p:sp>
        <p:nvSpPr>
          <p:cNvPr id="432" name="Google Shape;432;p32"/>
          <p:cNvSpPr txBox="1"/>
          <p:nvPr>
            <p:ph idx="1" type="body"/>
          </p:nvPr>
        </p:nvSpPr>
        <p:spPr>
          <a:xfrm>
            <a:off x="958413" y="3634775"/>
            <a:ext cx="7347300" cy="9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Open source tooling allows us to deploy the generation - simulation flow on 512 CPU cores</a:t>
            </a:r>
            <a:endParaRPr/>
          </a:p>
        </p:txBody>
      </p:sp>
      <p:pic>
        <p:nvPicPr>
          <p:cNvPr id="433" name="Google Shape;433;p32"/>
          <p:cNvPicPr preferRelativeResize="0"/>
          <p:nvPr/>
        </p:nvPicPr>
        <p:blipFill rotWithShape="1">
          <a:blip r:embed="rId3">
            <a:alphaModFix/>
          </a:blip>
          <a:srcRect b="21039" l="16525" r="-7426" t="7302"/>
          <a:stretch/>
        </p:blipFill>
        <p:spPr>
          <a:xfrm>
            <a:off x="894525" y="1038025"/>
            <a:ext cx="7475075" cy="2291250"/>
          </a:xfrm>
          <a:prstGeom prst="rect">
            <a:avLst/>
          </a:prstGeom>
          <a:noFill/>
          <a:ln cap="flat" cmpd="sng" w="9525">
            <a:solidFill>
              <a:srgbClr val="000000"/>
            </a:solidFill>
            <a:prstDash val="solid"/>
            <a:round/>
            <a:headEnd len="sm" w="sm" type="none"/>
            <a:tailEnd len="sm" w="sm" type="none"/>
          </a:ln>
        </p:spPr>
      </p:pic>
      <p:sp>
        <p:nvSpPr>
          <p:cNvPr id="434" name="Google Shape;434;p32"/>
          <p:cNvSpPr txBox="1"/>
          <p:nvPr/>
        </p:nvSpPr>
        <p:spPr>
          <a:xfrm>
            <a:off x="4469453" y="2895684"/>
            <a:ext cx="2677500" cy="4311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600">
                <a:solidFill>
                  <a:srgbClr val="000000"/>
                </a:solidFill>
              </a:rPr>
              <a:t>Run &gt;1k designs in parallel</a:t>
            </a:r>
            <a:endParaRPr sz="16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3"/>
          <p:cNvSpPr txBox="1"/>
          <p:nvPr/>
        </p:nvSpPr>
        <p:spPr>
          <a:xfrm>
            <a:off x="181900" y="989525"/>
            <a:ext cx="2832600" cy="1571100"/>
          </a:xfrm>
          <a:prstGeom prst="rect">
            <a:avLst/>
          </a:prstGeom>
          <a:noFill/>
          <a:ln>
            <a:noFill/>
          </a:ln>
        </p:spPr>
        <p:txBody>
          <a:bodyPr anchorCtr="0" anchor="t" bIns="34325" lIns="68650" spcFirstLastPara="1" rIns="68650" wrap="square" tIns="34325">
            <a:noAutofit/>
          </a:bodyPr>
          <a:lstStyle/>
          <a:p>
            <a:pPr indent="0" lvl="0" marL="0" marR="0" rtl="0" algn="l">
              <a:lnSpc>
                <a:spcPct val="115000"/>
              </a:lnSpc>
              <a:spcBef>
                <a:spcPts val="100"/>
              </a:spcBef>
              <a:spcAft>
                <a:spcPts val="0"/>
              </a:spcAft>
              <a:buNone/>
            </a:pPr>
            <a:r>
              <a:rPr lang="en" sz="1800"/>
              <a:t>Building a database rapidly using parallel circuit simulation</a:t>
            </a:r>
            <a:endParaRPr b="0" i="0" sz="1800" u="none" cap="none" strike="noStrike">
              <a:solidFill>
                <a:srgbClr val="000000"/>
              </a:solidFill>
              <a:latin typeface="Arial"/>
              <a:ea typeface="Arial"/>
              <a:cs typeface="Arial"/>
              <a:sym typeface="Arial"/>
            </a:endParaRPr>
          </a:p>
        </p:txBody>
      </p:sp>
      <p:pic>
        <p:nvPicPr>
          <p:cNvPr id="440" name="Google Shape;440;p33"/>
          <p:cNvPicPr preferRelativeResize="0"/>
          <p:nvPr/>
        </p:nvPicPr>
        <p:blipFill rotWithShape="1">
          <a:blip r:embed="rId3">
            <a:alphaModFix/>
          </a:blip>
          <a:srcRect b="0" l="4988" r="5924" t="0"/>
          <a:stretch/>
        </p:blipFill>
        <p:spPr>
          <a:xfrm>
            <a:off x="339750" y="3043725"/>
            <a:ext cx="3381826" cy="1645519"/>
          </a:xfrm>
          <a:prstGeom prst="rect">
            <a:avLst/>
          </a:prstGeom>
          <a:noFill/>
          <a:ln cap="flat" cmpd="sng" w="9525">
            <a:solidFill>
              <a:schemeClr val="dk1"/>
            </a:solidFill>
            <a:prstDash val="solid"/>
            <a:round/>
            <a:headEnd len="sm" w="sm" type="none"/>
            <a:tailEnd len="sm" w="sm" type="none"/>
          </a:ln>
        </p:spPr>
      </p:pic>
      <p:pic>
        <p:nvPicPr>
          <p:cNvPr id="441" name="Google Shape;441;p33"/>
          <p:cNvPicPr preferRelativeResize="0"/>
          <p:nvPr/>
        </p:nvPicPr>
        <p:blipFill rotWithShape="1">
          <a:blip r:embed="rId4">
            <a:alphaModFix/>
          </a:blip>
          <a:srcRect b="21039" l="16525" r="-7426" t="7302"/>
          <a:stretch/>
        </p:blipFill>
        <p:spPr>
          <a:xfrm>
            <a:off x="3349025" y="941525"/>
            <a:ext cx="5126124" cy="1571225"/>
          </a:xfrm>
          <a:prstGeom prst="rect">
            <a:avLst/>
          </a:prstGeom>
          <a:noFill/>
          <a:ln cap="flat" cmpd="sng" w="9525">
            <a:solidFill>
              <a:schemeClr val="dk2"/>
            </a:solidFill>
            <a:prstDash val="solid"/>
            <a:round/>
            <a:headEnd len="sm" w="sm" type="none"/>
            <a:tailEnd len="sm" w="sm" type="none"/>
          </a:ln>
        </p:spPr>
      </p:pic>
      <p:pic>
        <p:nvPicPr>
          <p:cNvPr id="442" name="Google Shape;442;p33"/>
          <p:cNvPicPr preferRelativeResize="0"/>
          <p:nvPr/>
        </p:nvPicPr>
        <p:blipFill rotWithShape="1">
          <a:blip r:embed="rId5">
            <a:alphaModFix/>
          </a:blip>
          <a:srcRect b="0" l="0" r="0" t="3203"/>
          <a:stretch/>
        </p:blipFill>
        <p:spPr>
          <a:xfrm>
            <a:off x="4700275" y="2514099"/>
            <a:ext cx="4123050" cy="2590901"/>
          </a:xfrm>
          <a:prstGeom prst="rect">
            <a:avLst/>
          </a:prstGeom>
          <a:noFill/>
          <a:ln>
            <a:noFill/>
          </a:ln>
        </p:spPr>
      </p:pic>
      <p:cxnSp>
        <p:nvCxnSpPr>
          <p:cNvPr id="443" name="Google Shape;443;p33"/>
          <p:cNvCxnSpPr/>
          <p:nvPr/>
        </p:nvCxnSpPr>
        <p:spPr>
          <a:xfrm>
            <a:off x="3921475" y="3805950"/>
            <a:ext cx="504600" cy="7200"/>
          </a:xfrm>
          <a:prstGeom prst="straightConnector1">
            <a:avLst/>
          </a:prstGeom>
          <a:noFill/>
          <a:ln cap="flat" cmpd="sng" w="28575">
            <a:solidFill>
              <a:schemeClr val="dk2"/>
            </a:solidFill>
            <a:prstDash val="solid"/>
            <a:round/>
            <a:headEnd len="med" w="med" type="none"/>
            <a:tailEnd len="med" w="med" type="triangle"/>
          </a:ln>
        </p:spPr>
      </p:cxnSp>
      <p:sp>
        <p:nvSpPr>
          <p:cNvPr id="444" name="Google Shape;444;p33"/>
          <p:cNvSpPr txBox="1"/>
          <p:nvPr>
            <p:ph idx="4294967295" type="title"/>
          </p:nvPr>
        </p:nvSpPr>
        <p:spPr>
          <a:xfrm>
            <a:off x="311700" y="368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GLayout: A Pythonic Framework for Analog Layout Design</a:t>
            </a:r>
            <a:endParaRPr sz="242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GLayout: A Pythonic Framework for Analog Layout Design</a:t>
            </a:r>
            <a:endParaRPr sz="2420"/>
          </a:p>
        </p:txBody>
      </p:sp>
      <p:sp>
        <p:nvSpPr>
          <p:cNvPr id="450" name="Google Shape;450;p34"/>
          <p:cNvSpPr txBox="1"/>
          <p:nvPr/>
        </p:nvSpPr>
        <p:spPr>
          <a:xfrm>
            <a:off x="96625" y="1017725"/>
            <a:ext cx="37281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2"/>
                </a:solidFill>
                <a:latin typeface="Google Sans"/>
                <a:ea typeface="Google Sans"/>
                <a:cs typeface="Google Sans"/>
                <a:sym typeface="Google Sans"/>
              </a:rPr>
              <a:t>GLayout is built using only open-source tools and PDKs</a:t>
            </a:r>
            <a:endParaRPr sz="19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9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900">
                <a:solidFill>
                  <a:schemeClr val="dk2"/>
                </a:solidFill>
                <a:latin typeface="Google Sans"/>
                <a:ea typeface="Google Sans"/>
                <a:cs typeface="Google Sans"/>
                <a:sym typeface="Google Sans"/>
              </a:rPr>
              <a:t>Can be deployed on your local machine or a cloud server with no restrictions.</a:t>
            </a:r>
            <a:endParaRPr sz="1900">
              <a:solidFill>
                <a:schemeClr val="dk2"/>
              </a:solidFill>
              <a:latin typeface="Google Sans"/>
              <a:ea typeface="Google Sans"/>
              <a:cs typeface="Google Sans"/>
              <a:sym typeface="Google Sans"/>
            </a:endParaRPr>
          </a:p>
        </p:txBody>
      </p:sp>
      <p:pic>
        <p:nvPicPr>
          <p:cNvPr id="451" name="Google Shape;451;p34"/>
          <p:cNvPicPr preferRelativeResize="0"/>
          <p:nvPr/>
        </p:nvPicPr>
        <p:blipFill>
          <a:blip r:embed="rId3">
            <a:alphaModFix/>
          </a:blip>
          <a:stretch>
            <a:fillRect/>
          </a:stretch>
        </p:blipFill>
        <p:spPr>
          <a:xfrm>
            <a:off x="5920122" y="1554800"/>
            <a:ext cx="3032428" cy="3051754"/>
          </a:xfrm>
          <a:prstGeom prst="rect">
            <a:avLst/>
          </a:prstGeom>
          <a:noFill/>
          <a:ln>
            <a:noFill/>
          </a:ln>
        </p:spPr>
      </p:pic>
      <p:pic>
        <p:nvPicPr>
          <p:cNvPr id="452" name="Google Shape;452;p34"/>
          <p:cNvPicPr preferRelativeResize="0"/>
          <p:nvPr/>
        </p:nvPicPr>
        <p:blipFill>
          <a:blip r:embed="rId4">
            <a:alphaModFix/>
          </a:blip>
          <a:stretch>
            <a:fillRect/>
          </a:stretch>
        </p:blipFill>
        <p:spPr>
          <a:xfrm>
            <a:off x="3404125" y="2772599"/>
            <a:ext cx="2723426" cy="2226251"/>
          </a:xfrm>
          <a:prstGeom prst="rect">
            <a:avLst/>
          </a:prstGeom>
          <a:noFill/>
          <a:ln cap="flat" cmpd="sng" w="28575">
            <a:solidFill>
              <a:srgbClr val="FF0000"/>
            </a:solidFill>
            <a:prstDash val="solid"/>
            <a:round/>
            <a:headEnd len="sm" w="sm" type="none"/>
            <a:tailEnd len="sm" w="sm" type="none"/>
          </a:ln>
        </p:spPr>
      </p:pic>
      <p:sp>
        <p:nvSpPr>
          <p:cNvPr id="453" name="Google Shape;453;p34"/>
          <p:cNvSpPr/>
          <p:nvPr/>
        </p:nvSpPr>
        <p:spPr>
          <a:xfrm>
            <a:off x="7123550" y="2563067"/>
            <a:ext cx="207300" cy="14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34"/>
          <p:cNvCxnSpPr/>
          <p:nvPr/>
        </p:nvCxnSpPr>
        <p:spPr>
          <a:xfrm flipH="1" rot="10800000">
            <a:off x="6142775" y="2705200"/>
            <a:ext cx="1187700" cy="2311500"/>
          </a:xfrm>
          <a:prstGeom prst="straightConnector1">
            <a:avLst/>
          </a:prstGeom>
          <a:noFill/>
          <a:ln cap="flat" cmpd="sng" w="28575">
            <a:solidFill>
              <a:srgbClr val="FF0000"/>
            </a:solidFill>
            <a:prstDash val="solid"/>
            <a:round/>
            <a:headEnd len="med" w="med" type="none"/>
            <a:tailEnd len="med" w="med" type="none"/>
          </a:ln>
        </p:spPr>
      </p:cxnSp>
      <p:cxnSp>
        <p:nvCxnSpPr>
          <p:cNvPr id="455" name="Google Shape;455;p34"/>
          <p:cNvCxnSpPr/>
          <p:nvPr/>
        </p:nvCxnSpPr>
        <p:spPr>
          <a:xfrm flipH="1" rot="10800000">
            <a:off x="6142775" y="2565925"/>
            <a:ext cx="980700" cy="19350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Data-Driven Design </a:t>
            </a:r>
            <a:endParaRPr/>
          </a:p>
        </p:txBody>
      </p:sp>
      <p:pic>
        <p:nvPicPr>
          <p:cNvPr id="461" name="Google Shape;461;p35"/>
          <p:cNvPicPr preferRelativeResize="0"/>
          <p:nvPr/>
        </p:nvPicPr>
        <p:blipFill rotWithShape="1">
          <a:blip r:embed="rId3">
            <a:alphaModFix/>
          </a:blip>
          <a:srcRect b="0" l="0" r="0" t="0"/>
          <a:stretch/>
        </p:blipFill>
        <p:spPr>
          <a:xfrm>
            <a:off x="3824300" y="351450"/>
            <a:ext cx="5008001" cy="3208875"/>
          </a:xfrm>
          <a:prstGeom prst="rect">
            <a:avLst/>
          </a:prstGeom>
          <a:noFill/>
          <a:ln>
            <a:noFill/>
          </a:ln>
        </p:spPr>
      </p:pic>
      <p:pic>
        <p:nvPicPr>
          <p:cNvPr id="462" name="Google Shape;462;p35"/>
          <p:cNvPicPr preferRelativeResize="0"/>
          <p:nvPr/>
        </p:nvPicPr>
        <p:blipFill>
          <a:blip r:embed="rId4">
            <a:alphaModFix/>
          </a:blip>
          <a:stretch>
            <a:fillRect/>
          </a:stretch>
        </p:blipFill>
        <p:spPr>
          <a:xfrm>
            <a:off x="885375" y="1149475"/>
            <a:ext cx="2559651" cy="2392875"/>
          </a:xfrm>
          <a:prstGeom prst="rect">
            <a:avLst/>
          </a:prstGeom>
          <a:noFill/>
          <a:ln>
            <a:noFill/>
          </a:ln>
        </p:spPr>
      </p:pic>
      <p:sp>
        <p:nvSpPr>
          <p:cNvPr id="463" name="Google Shape;463;p35"/>
          <p:cNvSpPr txBox="1"/>
          <p:nvPr/>
        </p:nvSpPr>
        <p:spPr>
          <a:xfrm>
            <a:off x="366500" y="3674100"/>
            <a:ext cx="8319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latin typeface="Google Sans"/>
                <a:ea typeface="Google Sans"/>
                <a:cs typeface="Google Sans"/>
                <a:sym typeface="Google Sans"/>
              </a:rPr>
              <a:t>Combining ML with circuit design requires a lot of data</a:t>
            </a:r>
            <a:endParaRPr sz="20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2000">
                <a:solidFill>
                  <a:schemeClr val="dk2"/>
                </a:solidFill>
                <a:latin typeface="Google Sans"/>
                <a:ea typeface="Google Sans"/>
                <a:cs typeface="Google Sans"/>
                <a:sym typeface="Google Sans"/>
              </a:rPr>
              <a:t>The generator is a powerful tool for generating Synthetic Data.</a:t>
            </a:r>
            <a:endParaRPr sz="2000">
              <a:solidFill>
                <a:schemeClr val="dk2"/>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36"/>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Applications of Glayout</a:t>
            </a:r>
            <a:endParaRPr/>
          </a:p>
          <a:p>
            <a:pPr indent="0" lvl="0" marL="0" rtl="0" algn="ctr">
              <a:spcBef>
                <a:spcPts val="0"/>
              </a:spcBef>
              <a:spcAft>
                <a:spcPts val="0"/>
              </a:spcAft>
              <a:buNone/>
            </a:pPr>
            <a:r>
              <a:rPr lang="en" sz="2711">
                <a:latin typeface="Google Sans"/>
                <a:ea typeface="Google Sans"/>
                <a:cs typeface="Google Sans"/>
                <a:sym typeface="Google Sans"/>
              </a:rPr>
              <a:t> In Customized Design </a:t>
            </a:r>
            <a:endParaRPr sz="2711">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AutoNum type="arabicPeriod"/>
            </a:pPr>
            <a:r>
              <a:rPr lang="en" sz="2200"/>
              <a:t>Introduction</a:t>
            </a:r>
            <a:endParaRPr sz="2200"/>
          </a:p>
          <a:p>
            <a:pPr indent="-368300" lvl="0" marL="457200" rtl="0" algn="l">
              <a:spcBef>
                <a:spcPts val="0"/>
              </a:spcBef>
              <a:spcAft>
                <a:spcPts val="0"/>
              </a:spcAft>
              <a:buSzPts val="2200"/>
              <a:buAutoNum type="arabicPeriod"/>
            </a:pPr>
            <a:r>
              <a:rPr lang="en" sz="2200"/>
              <a:t>GLayout Setup &amp; Design Walkthrough</a:t>
            </a:r>
            <a:endParaRPr sz="2200"/>
          </a:p>
          <a:p>
            <a:pPr indent="-368300" lvl="0" marL="457200" rtl="0" algn="l">
              <a:spcBef>
                <a:spcPts val="0"/>
              </a:spcBef>
              <a:spcAft>
                <a:spcPts val="0"/>
              </a:spcAft>
              <a:buSzPts val="2200"/>
              <a:buAutoNum type="arabicPeriod"/>
            </a:pPr>
            <a:r>
              <a:rPr lang="en" sz="2200"/>
              <a:t>Running DRC, LVS, and Post-Layout Simulations</a:t>
            </a:r>
            <a:endParaRPr sz="2200"/>
          </a:p>
          <a:p>
            <a:pPr indent="-368300" lvl="0" marL="457200" rtl="0" algn="l">
              <a:spcBef>
                <a:spcPts val="0"/>
              </a:spcBef>
              <a:spcAft>
                <a:spcPts val="0"/>
              </a:spcAft>
              <a:buSzPts val="2200"/>
              <a:buAutoNum type="arabicPeriod"/>
            </a:pPr>
            <a:r>
              <a:rPr lang="en" sz="2200"/>
              <a:t>Real-World Application Example</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37"/>
          <p:cNvPicPr preferRelativeResize="0"/>
          <p:nvPr/>
        </p:nvPicPr>
        <p:blipFill rotWithShape="1">
          <a:blip r:embed="rId3">
            <a:alphaModFix/>
          </a:blip>
          <a:srcRect b="0" l="24115" r="28459" t="0"/>
          <a:stretch/>
        </p:blipFill>
        <p:spPr>
          <a:xfrm rot="-5400000">
            <a:off x="7714255" y="3633981"/>
            <a:ext cx="365758" cy="471948"/>
          </a:xfrm>
          <a:prstGeom prst="rect">
            <a:avLst/>
          </a:prstGeom>
          <a:noFill/>
          <a:ln>
            <a:noFill/>
          </a:ln>
          <a:effectLst>
            <a:outerShdw blurRad="57150" rotWithShape="0" algn="bl" dir="5400000" dist="19050">
              <a:srgbClr val="000000">
                <a:alpha val="50000"/>
              </a:srgbClr>
            </a:outerShdw>
          </a:effectLst>
        </p:spPr>
      </p:pic>
      <p:pic>
        <p:nvPicPr>
          <p:cNvPr id="474" name="Google Shape;474;p37"/>
          <p:cNvPicPr preferRelativeResize="0"/>
          <p:nvPr/>
        </p:nvPicPr>
        <p:blipFill>
          <a:blip r:embed="rId4">
            <a:alphaModFix/>
          </a:blip>
          <a:stretch>
            <a:fillRect/>
          </a:stretch>
        </p:blipFill>
        <p:spPr>
          <a:xfrm>
            <a:off x="4174995" y="3688257"/>
            <a:ext cx="357978" cy="365760"/>
          </a:xfrm>
          <a:prstGeom prst="rect">
            <a:avLst/>
          </a:prstGeom>
          <a:noFill/>
          <a:ln>
            <a:noFill/>
          </a:ln>
          <a:effectLst>
            <a:outerShdw blurRad="57150" rotWithShape="0" algn="bl" dir="5400000" dist="19050">
              <a:srgbClr val="000000">
                <a:alpha val="50000"/>
              </a:srgbClr>
            </a:outerShdw>
          </a:effectLst>
        </p:spPr>
      </p:pic>
      <p:pic>
        <p:nvPicPr>
          <p:cNvPr descr="A picture containing text, electronics, scoreboard, display&#10;&#10;Description automatically generated" id="475" name="Google Shape;475;p37"/>
          <p:cNvPicPr preferRelativeResize="0"/>
          <p:nvPr/>
        </p:nvPicPr>
        <p:blipFill rotWithShape="1">
          <a:blip r:embed="rId5">
            <a:alphaModFix/>
          </a:blip>
          <a:srcRect b="0" l="0" r="0" t="0"/>
          <a:stretch/>
        </p:blipFill>
        <p:spPr>
          <a:xfrm>
            <a:off x="2676681" y="3761513"/>
            <a:ext cx="262707" cy="365761"/>
          </a:xfrm>
          <a:prstGeom prst="rect">
            <a:avLst/>
          </a:prstGeom>
          <a:noFill/>
          <a:ln>
            <a:noFill/>
          </a:ln>
          <a:effectLst>
            <a:outerShdw blurRad="85725" rotWithShape="0" algn="tl" dir="2400000" dist="9525">
              <a:srgbClr val="333333">
                <a:alpha val="52000"/>
              </a:srgbClr>
            </a:outerShdw>
          </a:effectLst>
        </p:spPr>
      </p:pic>
      <p:pic>
        <p:nvPicPr>
          <p:cNvPr id="476" name="Google Shape;476;p37"/>
          <p:cNvPicPr preferRelativeResize="0"/>
          <p:nvPr/>
        </p:nvPicPr>
        <p:blipFill>
          <a:blip r:embed="rId6">
            <a:alphaModFix/>
          </a:blip>
          <a:stretch>
            <a:fillRect/>
          </a:stretch>
        </p:blipFill>
        <p:spPr>
          <a:xfrm>
            <a:off x="3214221" y="3748676"/>
            <a:ext cx="315312" cy="365759"/>
          </a:xfrm>
          <a:prstGeom prst="rect">
            <a:avLst/>
          </a:prstGeom>
          <a:noFill/>
          <a:ln>
            <a:noFill/>
          </a:ln>
          <a:effectLst>
            <a:outerShdw blurRad="57150" rotWithShape="0" algn="bl" dir="5400000" dist="19050">
              <a:srgbClr val="000000">
                <a:alpha val="50000"/>
              </a:srgbClr>
            </a:outerShdw>
          </a:effectLst>
        </p:spPr>
      </p:pic>
      <p:pic>
        <p:nvPicPr>
          <p:cNvPr id="477" name="Google Shape;477;p37"/>
          <p:cNvPicPr preferRelativeResize="0"/>
          <p:nvPr/>
        </p:nvPicPr>
        <p:blipFill>
          <a:blip r:embed="rId7">
            <a:alphaModFix/>
          </a:blip>
          <a:stretch>
            <a:fillRect/>
          </a:stretch>
        </p:blipFill>
        <p:spPr>
          <a:xfrm>
            <a:off x="3818787" y="3748675"/>
            <a:ext cx="309966" cy="365761"/>
          </a:xfrm>
          <a:prstGeom prst="rect">
            <a:avLst/>
          </a:prstGeom>
          <a:noFill/>
          <a:ln>
            <a:noFill/>
          </a:ln>
          <a:effectLst>
            <a:outerShdw blurRad="57150" rotWithShape="0" algn="bl" dir="5400000" dist="19050">
              <a:srgbClr val="000000">
                <a:alpha val="50000"/>
              </a:srgbClr>
            </a:outerShdw>
          </a:effectLst>
        </p:spPr>
      </p:pic>
      <p:cxnSp>
        <p:nvCxnSpPr>
          <p:cNvPr id="478" name="Google Shape;478;p37"/>
          <p:cNvCxnSpPr/>
          <p:nvPr/>
        </p:nvCxnSpPr>
        <p:spPr>
          <a:xfrm flipH="1" rot="10800000">
            <a:off x="191839" y="4458206"/>
            <a:ext cx="8595300" cy="9600"/>
          </a:xfrm>
          <a:prstGeom prst="straightConnector1">
            <a:avLst/>
          </a:prstGeom>
          <a:noFill/>
          <a:ln cap="flat" cmpd="sng" w="28575">
            <a:solidFill>
              <a:srgbClr val="70AD47"/>
            </a:solidFill>
            <a:prstDash val="solid"/>
            <a:round/>
            <a:headEnd len="med" w="med" type="none"/>
            <a:tailEnd len="med" w="med" type="triangle"/>
          </a:ln>
        </p:spPr>
      </p:cxnSp>
      <p:sp>
        <p:nvSpPr>
          <p:cNvPr id="479" name="Google Shape;479;p37"/>
          <p:cNvSpPr txBox="1"/>
          <p:nvPr/>
        </p:nvSpPr>
        <p:spPr>
          <a:xfrm>
            <a:off x="780934" y="4148507"/>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Jun</a:t>
            </a:r>
            <a:endParaRPr sz="1000">
              <a:latin typeface="Google Sans"/>
              <a:ea typeface="Google Sans"/>
              <a:cs typeface="Google Sans"/>
              <a:sym typeface="Google Sans"/>
            </a:endParaRPr>
          </a:p>
        </p:txBody>
      </p:sp>
      <p:sp>
        <p:nvSpPr>
          <p:cNvPr id="480" name="Google Shape;480;p37"/>
          <p:cNvSpPr txBox="1"/>
          <p:nvPr/>
        </p:nvSpPr>
        <p:spPr>
          <a:xfrm>
            <a:off x="1172094" y="4148510"/>
            <a:ext cx="5787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Aug</a:t>
            </a:r>
            <a:endParaRPr sz="1000">
              <a:latin typeface="Google Sans"/>
              <a:ea typeface="Google Sans"/>
              <a:cs typeface="Google Sans"/>
              <a:sym typeface="Google Sans"/>
            </a:endParaRPr>
          </a:p>
        </p:txBody>
      </p:sp>
      <p:sp>
        <p:nvSpPr>
          <p:cNvPr id="481" name="Google Shape;481;p37"/>
          <p:cNvSpPr txBox="1"/>
          <p:nvPr/>
        </p:nvSpPr>
        <p:spPr>
          <a:xfrm>
            <a:off x="1627574"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Oct</a:t>
            </a:r>
            <a:endParaRPr sz="1000">
              <a:latin typeface="Google Sans"/>
              <a:ea typeface="Google Sans"/>
              <a:cs typeface="Google Sans"/>
              <a:sym typeface="Google Sans"/>
            </a:endParaRPr>
          </a:p>
        </p:txBody>
      </p:sp>
      <p:sp>
        <p:nvSpPr>
          <p:cNvPr id="482" name="Google Shape;482;p37"/>
          <p:cNvSpPr txBox="1"/>
          <p:nvPr/>
        </p:nvSpPr>
        <p:spPr>
          <a:xfrm>
            <a:off x="2082634"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Dec</a:t>
            </a:r>
            <a:endParaRPr sz="1000">
              <a:latin typeface="Google Sans"/>
              <a:ea typeface="Google Sans"/>
              <a:cs typeface="Google Sans"/>
              <a:sym typeface="Google Sans"/>
            </a:endParaRPr>
          </a:p>
        </p:txBody>
      </p:sp>
      <p:sp>
        <p:nvSpPr>
          <p:cNvPr id="483" name="Google Shape;483;p37"/>
          <p:cNvSpPr txBox="1"/>
          <p:nvPr/>
        </p:nvSpPr>
        <p:spPr>
          <a:xfrm>
            <a:off x="253769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Feb</a:t>
            </a:r>
            <a:endParaRPr sz="1000">
              <a:latin typeface="Google Sans"/>
              <a:ea typeface="Google Sans"/>
              <a:cs typeface="Google Sans"/>
              <a:sym typeface="Google Sans"/>
            </a:endParaRPr>
          </a:p>
        </p:txBody>
      </p:sp>
      <p:sp>
        <p:nvSpPr>
          <p:cNvPr id="484" name="Google Shape;484;p37"/>
          <p:cNvSpPr txBox="1"/>
          <p:nvPr/>
        </p:nvSpPr>
        <p:spPr>
          <a:xfrm>
            <a:off x="299275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Apr</a:t>
            </a:r>
            <a:endParaRPr sz="1000">
              <a:latin typeface="Google Sans"/>
              <a:ea typeface="Google Sans"/>
              <a:cs typeface="Google Sans"/>
              <a:sym typeface="Google Sans"/>
            </a:endParaRPr>
          </a:p>
        </p:txBody>
      </p:sp>
      <p:sp>
        <p:nvSpPr>
          <p:cNvPr id="485" name="Google Shape;485;p37"/>
          <p:cNvSpPr txBox="1"/>
          <p:nvPr/>
        </p:nvSpPr>
        <p:spPr>
          <a:xfrm>
            <a:off x="338431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Jun</a:t>
            </a:r>
            <a:endParaRPr sz="1000">
              <a:latin typeface="Google Sans"/>
              <a:ea typeface="Google Sans"/>
              <a:cs typeface="Google Sans"/>
              <a:sym typeface="Google Sans"/>
            </a:endParaRPr>
          </a:p>
        </p:txBody>
      </p:sp>
      <p:sp>
        <p:nvSpPr>
          <p:cNvPr id="486" name="Google Shape;486;p37"/>
          <p:cNvSpPr txBox="1"/>
          <p:nvPr/>
        </p:nvSpPr>
        <p:spPr>
          <a:xfrm>
            <a:off x="3839373" y="4148510"/>
            <a:ext cx="5787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Aug</a:t>
            </a:r>
            <a:endParaRPr sz="1000">
              <a:latin typeface="Google Sans"/>
              <a:ea typeface="Google Sans"/>
              <a:cs typeface="Google Sans"/>
              <a:sym typeface="Google Sans"/>
            </a:endParaRPr>
          </a:p>
        </p:txBody>
      </p:sp>
      <p:sp>
        <p:nvSpPr>
          <p:cNvPr id="487" name="Google Shape;487;p37"/>
          <p:cNvSpPr txBox="1"/>
          <p:nvPr/>
        </p:nvSpPr>
        <p:spPr>
          <a:xfrm>
            <a:off x="429485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Oct</a:t>
            </a:r>
            <a:endParaRPr sz="1000">
              <a:latin typeface="Google Sans"/>
              <a:ea typeface="Google Sans"/>
              <a:cs typeface="Google Sans"/>
              <a:sym typeface="Google Sans"/>
            </a:endParaRPr>
          </a:p>
        </p:txBody>
      </p:sp>
      <p:sp>
        <p:nvSpPr>
          <p:cNvPr id="488" name="Google Shape;488;p37"/>
          <p:cNvSpPr txBox="1"/>
          <p:nvPr/>
        </p:nvSpPr>
        <p:spPr>
          <a:xfrm>
            <a:off x="474991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Dec</a:t>
            </a:r>
            <a:endParaRPr sz="1000">
              <a:latin typeface="Google Sans"/>
              <a:ea typeface="Google Sans"/>
              <a:cs typeface="Google Sans"/>
              <a:sym typeface="Google Sans"/>
            </a:endParaRPr>
          </a:p>
        </p:txBody>
      </p:sp>
      <p:sp>
        <p:nvSpPr>
          <p:cNvPr id="489" name="Google Shape;489;p37"/>
          <p:cNvSpPr txBox="1"/>
          <p:nvPr/>
        </p:nvSpPr>
        <p:spPr>
          <a:xfrm>
            <a:off x="82814" y="4407718"/>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2020</a:t>
            </a:r>
            <a:endParaRPr b="1" sz="1200">
              <a:solidFill>
                <a:srgbClr val="70AD47"/>
              </a:solidFill>
              <a:latin typeface="Google Sans"/>
              <a:ea typeface="Google Sans"/>
              <a:cs typeface="Google Sans"/>
              <a:sym typeface="Google Sans"/>
            </a:endParaRPr>
          </a:p>
        </p:txBody>
      </p:sp>
      <p:sp>
        <p:nvSpPr>
          <p:cNvPr id="490" name="Google Shape;490;p37"/>
          <p:cNvSpPr txBox="1"/>
          <p:nvPr/>
        </p:nvSpPr>
        <p:spPr>
          <a:xfrm>
            <a:off x="520497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Feb</a:t>
            </a:r>
            <a:endParaRPr sz="1000">
              <a:latin typeface="Google Sans"/>
              <a:ea typeface="Google Sans"/>
              <a:cs typeface="Google Sans"/>
              <a:sym typeface="Google Sans"/>
            </a:endParaRPr>
          </a:p>
        </p:txBody>
      </p:sp>
      <p:pic>
        <p:nvPicPr>
          <p:cNvPr id="491" name="Google Shape;491;p37"/>
          <p:cNvPicPr preferRelativeResize="0"/>
          <p:nvPr/>
        </p:nvPicPr>
        <p:blipFill rotWithShape="1">
          <a:blip r:embed="rId8">
            <a:alphaModFix/>
          </a:blip>
          <a:srcRect b="0" l="0" r="0" t="0"/>
          <a:stretch/>
        </p:blipFill>
        <p:spPr>
          <a:xfrm>
            <a:off x="165925" y="3752247"/>
            <a:ext cx="240866" cy="365760"/>
          </a:xfrm>
          <a:prstGeom prst="rect">
            <a:avLst/>
          </a:prstGeom>
          <a:noFill/>
          <a:ln>
            <a:noFill/>
          </a:ln>
          <a:effectLst>
            <a:outerShdw blurRad="57150" rotWithShape="0" algn="bl" dir="5400000" dist="19050">
              <a:srgbClr val="000000">
                <a:alpha val="50000"/>
              </a:srgbClr>
            </a:outerShdw>
          </a:effectLst>
        </p:spPr>
      </p:pic>
      <p:pic>
        <p:nvPicPr>
          <p:cNvPr id="492" name="Google Shape;492;p37"/>
          <p:cNvPicPr preferRelativeResize="0"/>
          <p:nvPr/>
        </p:nvPicPr>
        <p:blipFill>
          <a:blip r:embed="rId9">
            <a:alphaModFix/>
          </a:blip>
          <a:stretch>
            <a:fillRect/>
          </a:stretch>
        </p:blipFill>
        <p:spPr>
          <a:xfrm>
            <a:off x="900692" y="3762947"/>
            <a:ext cx="269507" cy="365760"/>
          </a:xfrm>
          <a:prstGeom prst="rect">
            <a:avLst/>
          </a:prstGeom>
          <a:noFill/>
          <a:ln>
            <a:noFill/>
          </a:ln>
          <a:effectLst>
            <a:outerShdw blurRad="57150" rotWithShape="0" algn="bl" dir="5400000" dist="19050">
              <a:srgbClr val="000000">
                <a:alpha val="50000"/>
              </a:srgbClr>
            </a:outerShdw>
          </a:effectLst>
        </p:spPr>
      </p:pic>
      <p:pic>
        <p:nvPicPr>
          <p:cNvPr id="493" name="Google Shape;493;p37"/>
          <p:cNvPicPr preferRelativeResize="0"/>
          <p:nvPr/>
        </p:nvPicPr>
        <p:blipFill>
          <a:blip r:embed="rId10">
            <a:alphaModFix/>
          </a:blip>
          <a:stretch>
            <a:fillRect/>
          </a:stretch>
        </p:blipFill>
        <p:spPr>
          <a:xfrm>
            <a:off x="4405371" y="3748675"/>
            <a:ext cx="305909" cy="365761"/>
          </a:xfrm>
          <a:prstGeom prst="rect">
            <a:avLst/>
          </a:prstGeom>
          <a:noFill/>
          <a:ln>
            <a:noFill/>
          </a:ln>
          <a:effectLst>
            <a:outerShdw blurRad="57150" rotWithShape="0" algn="bl" dir="5400000" dist="19050">
              <a:srgbClr val="000000">
                <a:alpha val="50000"/>
              </a:srgbClr>
            </a:outerShdw>
          </a:effectLst>
        </p:spPr>
      </p:pic>
      <p:pic>
        <p:nvPicPr>
          <p:cNvPr id="494" name="Google Shape;494;p37"/>
          <p:cNvPicPr preferRelativeResize="0"/>
          <p:nvPr/>
        </p:nvPicPr>
        <p:blipFill rotWithShape="1">
          <a:blip r:embed="rId11">
            <a:alphaModFix/>
          </a:blip>
          <a:srcRect b="0" l="42922" r="0" t="0"/>
          <a:stretch/>
        </p:blipFill>
        <p:spPr>
          <a:xfrm>
            <a:off x="1455841" y="3762949"/>
            <a:ext cx="375260" cy="365761"/>
          </a:xfrm>
          <a:prstGeom prst="rect">
            <a:avLst/>
          </a:prstGeom>
          <a:noFill/>
          <a:ln>
            <a:noFill/>
          </a:ln>
          <a:effectLst>
            <a:outerShdw blurRad="57150" rotWithShape="0" algn="bl" dir="5400000" dist="19050">
              <a:srgbClr val="000000">
                <a:alpha val="50000"/>
              </a:srgbClr>
            </a:outerShdw>
          </a:effectLst>
        </p:spPr>
      </p:pic>
      <p:pic>
        <p:nvPicPr>
          <p:cNvPr id="495" name="Google Shape;495;p37"/>
          <p:cNvPicPr preferRelativeResize="0"/>
          <p:nvPr/>
        </p:nvPicPr>
        <p:blipFill>
          <a:blip r:embed="rId12">
            <a:alphaModFix/>
          </a:blip>
          <a:stretch>
            <a:fillRect/>
          </a:stretch>
        </p:blipFill>
        <p:spPr>
          <a:xfrm>
            <a:off x="2116755" y="3753437"/>
            <a:ext cx="303058" cy="365760"/>
          </a:xfrm>
          <a:prstGeom prst="rect">
            <a:avLst/>
          </a:prstGeom>
          <a:noFill/>
          <a:ln>
            <a:noFill/>
          </a:ln>
          <a:effectLst>
            <a:outerShdw blurRad="57150" rotWithShape="0" algn="bl" dir="5400000" dist="19050">
              <a:srgbClr val="000000">
                <a:alpha val="50000"/>
              </a:srgbClr>
            </a:outerShdw>
          </a:effectLst>
        </p:spPr>
      </p:pic>
      <p:sp>
        <p:nvSpPr>
          <p:cNvPr id="496" name="Google Shape;496;p37"/>
          <p:cNvSpPr txBox="1"/>
          <p:nvPr/>
        </p:nvSpPr>
        <p:spPr>
          <a:xfrm>
            <a:off x="145534"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Dec</a:t>
            </a:r>
            <a:endParaRPr sz="1000">
              <a:latin typeface="Google Sans"/>
              <a:ea typeface="Google Sans"/>
              <a:cs typeface="Google Sans"/>
              <a:sym typeface="Google Sans"/>
            </a:endParaRPr>
          </a:p>
        </p:txBody>
      </p:sp>
      <p:sp>
        <p:nvSpPr>
          <p:cNvPr id="497" name="Google Shape;497;p37"/>
          <p:cNvSpPr txBox="1"/>
          <p:nvPr/>
        </p:nvSpPr>
        <p:spPr>
          <a:xfrm>
            <a:off x="502529" y="4133325"/>
            <a:ext cx="3060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t>
            </a:r>
            <a:endParaRPr sz="1000">
              <a:latin typeface="Google Sans"/>
              <a:ea typeface="Google Sans"/>
              <a:cs typeface="Google Sans"/>
              <a:sym typeface="Google Sans"/>
            </a:endParaRPr>
          </a:p>
        </p:txBody>
      </p:sp>
      <p:sp>
        <p:nvSpPr>
          <p:cNvPr id="498" name="Google Shape;498;p37"/>
          <p:cNvSpPr txBox="1"/>
          <p:nvPr/>
        </p:nvSpPr>
        <p:spPr>
          <a:xfrm>
            <a:off x="565975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Apr</a:t>
            </a:r>
            <a:endParaRPr sz="1000">
              <a:latin typeface="Google Sans"/>
              <a:ea typeface="Google Sans"/>
              <a:cs typeface="Google Sans"/>
              <a:sym typeface="Google Sans"/>
            </a:endParaRPr>
          </a:p>
        </p:txBody>
      </p:sp>
      <p:sp>
        <p:nvSpPr>
          <p:cNvPr id="499" name="Google Shape;499;p37"/>
          <p:cNvSpPr txBox="1"/>
          <p:nvPr/>
        </p:nvSpPr>
        <p:spPr>
          <a:xfrm>
            <a:off x="6051313"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Jun</a:t>
            </a:r>
            <a:endParaRPr sz="1000">
              <a:latin typeface="Google Sans"/>
              <a:ea typeface="Google Sans"/>
              <a:cs typeface="Google Sans"/>
              <a:sym typeface="Google Sans"/>
            </a:endParaRPr>
          </a:p>
        </p:txBody>
      </p:sp>
      <p:sp>
        <p:nvSpPr>
          <p:cNvPr id="500" name="Google Shape;500;p37"/>
          <p:cNvSpPr txBox="1"/>
          <p:nvPr/>
        </p:nvSpPr>
        <p:spPr>
          <a:xfrm>
            <a:off x="2269194" y="4407718"/>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2022</a:t>
            </a:r>
            <a:endParaRPr b="1" sz="1200">
              <a:solidFill>
                <a:srgbClr val="70AD47"/>
              </a:solidFill>
              <a:latin typeface="Google Sans"/>
              <a:ea typeface="Google Sans"/>
              <a:cs typeface="Google Sans"/>
              <a:sym typeface="Google Sans"/>
            </a:endParaRPr>
          </a:p>
        </p:txBody>
      </p:sp>
      <p:sp>
        <p:nvSpPr>
          <p:cNvPr id="501" name="Google Shape;501;p37"/>
          <p:cNvSpPr txBox="1"/>
          <p:nvPr/>
        </p:nvSpPr>
        <p:spPr>
          <a:xfrm>
            <a:off x="8288256" y="4407718"/>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2024</a:t>
            </a:r>
            <a:endParaRPr b="1" sz="1200">
              <a:solidFill>
                <a:srgbClr val="70AD47"/>
              </a:solidFill>
              <a:latin typeface="Google Sans"/>
              <a:ea typeface="Google Sans"/>
              <a:cs typeface="Google Sans"/>
              <a:sym typeface="Google Sans"/>
            </a:endParaRPr>
          </a:p>
        </p:txBody>
      </p:sp>
      <p:sp>
        <p:nvSpPr>
          <p:cNvPr id="502" name="Google Shape;502;p37"/>
          <p:cNvSpPr txBox="1"/>
          <p:nvPr/>
        </p:nvSpPr>
        <p:spPr>
          <a:xfrm>
            <a:off x="733335" y="4407718"/>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2021</a:t>
            </a:r>
            <a:endParaRPr b="1" sz="1200">
              <a:solidFill>
                <a:srgbClr val="70AD47"/>
              </a:solidFill>
              <a:latin typeface="Google Sans"/>
              <a:ea typeface="Google Sans"/>
              <a:cs typeface="Google Sans"/>
              <a:sym typeface="Google Sans"/>
            </a:endParaRPr>
          </a:p>
        </p:txBody>
      </p:sp>
      <p:sp>
        <p:nvSpPr>
          <p:cNvPr id="503" name="Google Shape;503;p37"/>
          <p:cNvSpPr txBox="1"/>
          <p:nvPr/>
        </p:nvSpPr>
        <p:spPr>
          <a:xfrm>
            <a:off x="7692271" y="4148510"/>
            <a:ext cx="514500" cy="3120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lang="en" sz="1000">
                <a:latin typeface="Google Sans"/>
                <a:ea typeface="Google Sans"/>
                <a:cs typeface="Google Sans"/>
                <a:sym typeface="Google Sans"/>
              </a:rPr>
              <a:t>Nov.</a:t>
            </a:r>
            <a:endParaRPr sz="1000">
              <a:latin typeface="Google Sans"/>
              <a:ea typeface="Google Sans"/>
              <a:cs typeface="Google Sans"/>
              <a:sym typeface="Google Sans"/>
            </a:endParaRPr>
          </a:p>
        </p:txBody>
      </p:sp>
      <p:pic>
        <p:nvPicPr>
          <p:cNvPr id="504" name="Google Shape;504;p37"/>
          <p:cNvPicPr preferRelativeResize="0"/>
          <p:nvPr/>
        </p:nvPicPr>
        <p:blipFill rotWithShape="1">
          <a:blip r:embed="rId13">
            <a:alphaModFix/>
          </a:blip>
          <a:srcRect b="7441" l="7734" r="8737" t="5007"/>
          <a:stretch/>
        </p:blipFill>
        <p:spPr>
          <a:xfrm>
            <a:off x="7783360" y="3770300"/>
            <a:ext cx="492194" cy="365760"/>
          </a:xfrm>
          <a:prstGeom prst="rect">
            <a:avLst/>
          </a:prstGeom>
          <a:noFill/>
          <a:ln>
            <a:noFill/>
          </a:ln>
          <a:effectLst>
            <a:outerShdw blurRad="57150" rotWithShape="0" algn="bl" dir="5400000" dist="19050">
              <a:srgbClr val="000000">
                <a:alpha val="50000"/>
              </a:srgbClr>
            </a:outerShdw>
          </a:effectLst>
        </p:spPr>
      </p:pic>
      <p:pic>
        <p:nvPicPr>
          <p:cNvPr id="505" name="Google Shape;505;p37"/>
          <p:cNvPicPr preferRelativeResize="0"/>
          <p:nvPr/>
        </p:nvPicPr>
        <p:blipFill>
          <a:blip r:embed="rId14">
            <a:alphaModFix/>
          </a:blip>
          <a:stretch>
            <a:fillRect/>
          </a:stretch>
        </p:blipFill>
        <p:spPr>
          <a:xfrm>
            <a:off x="7923693" y="3855878"/>
            <a:ext cx="517762" cy="365760"/>
          </a:xfrm>
          <a:prstGeom prst="rect">
            <a:avLst/>
          </a:prstGeom>
          <a:noFill/>
          <a:ln>
            <a:noFill/>
          </a:ln>
          <a:effectLst>
            <a:outerShdw blurRad="57150" rotWithShape="0" algn="bl" dir="5400000" dist="19050">
              <a:srgbClr val="000000">
                <a:alpha val="50000"/>
              </a:srgbClr>
            </a:outerShdw>
          </a:effectLst>
        </p:spPr>
      </p:pic>
      <p:pic>
        <p:nvPicPr>
          <p:cNvPr id="506" name="Google Shape;506;p37"/>
          <p:cNvPicPr preferRelativeResize="0"/>
          <p:nvPr/>
        </p:nvPicPr>
        <p:blipFill>
          <a:blip r:embed="rId15">
            <a:alphaModFix/>
          </a:blip>
          <a:stretch>
            <a:fillRect/>
          </a:stretch>
        </p:blipFill>
        <p:spPr>
          <a:xfrm rot="5400000">
            <a:off x="7176377" y="3736838"/>
            <a:ext cx="365760" cy="541867"/>
          </a:xfrm>
          <a:prstGeom prst="rect">
            <a:avLst/>
          </a:prstGeom>
          <a:noFill/>
          <a:ln>
            <a:noFill/>
          </a:ln>
          <a:effectLst>
            <a:outerShdw blurRad="57150" rotWithShape="0" algn="bl" dir="5400000" dist="19050">
              <a:srgbClr val="000000">
                <a:alpha val="50000"/>
              </a:srgbClr>
            </a:outerShdw>
          </a:effectLst>
        </p:spPr>
      </p:pic>
      <p:sp>
        <p:nvSpPr>
          <p:cNvPr id="507" name="Google Shape;507;p37"/>
          <p:cNvSpPr txBox="1"/>
          <p:nvPr/>
        </p:nvSpPr>
        <p:spPr>
          <a:xfrm>
            <a:off x="4860806" y="4407718"/>
            <a:ext cx="640200" cy="342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200">
                <a:solidFill>
                  <a:srgbClr val="70AD47"/>
                </a:solidFill>
                <a:latin typeface="Google Sans"/>
                <a:ea typeface="Google Sans"/>
                <a:cs typeface="Google Sans"/>
                <a:sym typeface="Google Sans"/>
              </a:rPr>
              <a:t>2023</a:t>
            </a:r>
            <a:endParaRPr b="1" sz="1200">
              <a:solidFill>
                <a:srgbClr val="70AD47"/>
              </a:solidFill>
              <a:latin typeface="Google Sans"/>
              <a:ea typeface="Google Sans"/>
              <a:cs typeface="Google Sans"/>
              <a:sym typeface="Google Sans"/>
            </a:endParaRPr>
          </a:p>
        </p:txBody>
      </p:sp>
      <p:sp>
        <p:nvSpPr>
          <p:cNvPr id="508" name="Google Shape;508;p37"/>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37"/>
          <p:cNvSpPr txBox="1"/>
          <p:nvPr>
            <p:ph type="title"/>
          </p:nvPr>
        </p:nvSpPr>
        <p:spPr>
          <a:xfrm>
            <a:off x="174625" y="1"/>
            <a:ext cx="8934600" cy="4656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a:t>Nanofabrication Accelerator</a:t>
            </a:r>
            <a:endParaRPr sz="2800">
              <a:latin typeface="Google Sans Medium"/>
              <a:ea typeface="Google Sans Medium"/>
              <a:cs typeface="Google Sans Medium"/>
              <a:sym typeface="Google Sans Medium"/>
            </a:endParaRPr>
          </a:p>
        </p:txBody>
      </p:sp>
      <p:sp>
        <p:nvSpPr>
          <p:cNvPr id="510" name="Google Shape;510;p37"/>
          <p:cNvSpPr txBox="1"/>
          <p:nvPr/>
        </p:nvSpPr>
        <p:spPr>
          <a:xfrm>
            <a:off x="1538825" y="465588"/>
            <a:ext cx="6542700" cy="4506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900">
                <a:latin typeface="Google Sans"/>
                <a:ea typeface="Google Sans"/>
                <a:cs typeface="Google Sans"/>
                <a:sym typeface="Google Sans"/>
              </a:rPr>
              <a:t>Device Test Structures for CMOS+X Research</a:t>
            </a:r>
            <a:endParaRPr b="1" sz="1900">
              <a:latin typeface="Google Sans"/>
              <a:ea typeface="Google Sans"/>
              <a:cs typeface="Google Sans"/>
              <a:sym typeface="Google Sans"/>
            </a:endParaRPr>
          </a:p>
        </p:txBody>
      </p:sp>
      <p:pic>
        <p:nvPicPr>
          <p:cNvPr id="511" name="Google Shape;511;p37"/>
          <p:cNvPicPr preferRelativeResize="0"/>
          <p:nvPr/>
        </p:nvPicPr>
        <p:blipFill rotWithShape="1">
          <a:blip r:embed="rId16">
            <a:alphaModFix/>
          </a:blip>
          <a:srcRect b="109" l="0" r="0" t="119"/>
          <a:stretch/>
        </p:blipFill>
        <p:spPr>
          <a:xfrm>
            <a:off x="4749925" y="1899812"/>
            <a:ext cx="3655552" cy="1524324"/>
          </a:xfrm>
          <a:prstGeom prst="rect">
            <a:avLst/>
          </a:prstGeom>
          <a:noFill/>
          <a:ln cap="flat" cmpd="sng" w="9525">
            <a:solidFill>
              <a:schemeClr val="dk1"/>
            </a:solidFill>
            <a:prstDash val="solid"/>
            <a:round/>
            <a:headEnd len="sm" w="sm" type="none"/>
            <a:tailEnd len="sm" w="sm" type="none"/>
          </a:ln>
        </p:spPr>
      </p:pic>
      <p:sp>
        <p:nvSpPr>
          <p:cNvPr id="512" name="Google Shape;512;p37"/>
          <p:cNvSpPr txBox="1"/>
          <p:nvPr/>
        </p:nvSpPr>
        <p:spPr>
          <a:xfrm>
            <a:off x="4487475" y="840000"/>
            <a:ext cx="4402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Google Sans"/>
                <a:ea typeface="Google Sans"/>
                <a:cs typeface="Google Sans"/>
                <a:sym typeface="Google Sans"/>
              </a:rPr>
              <a:t>Nanofabrication Accelerator project</a:t>
            </a:r>
            <a:endParaRPr b="1"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A wafer-scale active substrate for metrology and novel device research</a:t>
            </a:r>
            <a:endParaRPr sz="1800">
              <a:solidFill>
                <a:schemeClr val="dk2"/>
              </a:solidFill>
              <a:latin typeface="Google Sans"/>
              <a:ea typeface="Google Sans"/>
              <a:cs typeface="Google Sans"/>
              <a:sym typeface="Google Sans"/>
            </a:endParaRPr>
          </a:p>
        </p:txBody>
      </p:sp>
      <p:pic>
        <p:nvPicPr>
          <p:cNvPr id="513" name="Google Shape;513;p37"/>
          <p:cNvPicPr preferRelativeResize="0"/>
          <p:nvPr/>
        </p:nvPicPr>
        <p:blipFill>
          <a:blip r:embed="rId17">
            <a:alphaModFix/>
          </a:blip>
          <a:stretch>
            <a:fillRect/>
          </a:stretch>
        </p:blipFill>
        <p:spPr>
          <a:xfrm>
            <a:off x="900688" y="935075"/>
            <a:ext cx="2938675" cy="2345430"/>
          </a:xfrm>
          <a:prstGeom prst="rect">
            <a:avLst/>
          </a:prstGeom>
          <a:noFill/>
          <a:ln>
            <a:noFill/>
          </a:ln>
        </p:spPr>
      </p:pic>
      <p:sp>
        <p:nvSpPr>
          <p:cNvPr id="514" name="Google Shape;514;p37"/>
          <p:cNvSpPr/>
          <p:nvPr/>
        </p:nvSpPr>
        <p:spPr>
          <a:xfrm>
            <a:off x="6954375" y="3626050"/>
            <a:ext cx="1602300" cy="644400"/>
          </a:xfrm>
          <a:prstGeom prst="rect">
            <a:avLst/>
          </a:prstGeom>
          <a:noFill/>
          <a:ln cap="flat" cmpd="sng" w="28575">
            <a:solidFill>
              <a:srgbClr val="FFAB4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15" name="Google Shape;515;p37"/>
          <p:cNvSpPr txBox="1"/>
          <p:nvPr/>
        </p:nvSpPr>
        <p:spPr>
          <a:xfrm>
            <a:off x="406800" y="3299400"/>
            <a:ext cx="4173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C00000"/>
                </a:solidFill>
                <a:latin typeface="Google Sans"/>
                <a:ea typeface="Google Sans"/>
                <a:cs typeface="Google Sans"/>
                <a:sym typeface="Google Sans"/>
              </a:rPr>
              <a:t>30 unique tiles submitted by 10 Universities and institutes </a:t>
            </a:r>
            <a:endParaRPr sz="1200">
              <a:solidFill>
                <a:srgbClr val="C00000"/>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Making OPAmps for Cryogenic Applications</a:t>
            </a:r>
            <a:endParaRPr/>
          </a:p>
        </p:txBody>
      </p:sp>
      <p:pic>
        <p:nvPicPr>
          <p:cNvPr id="521" name="Google Shape;521;p38"/>
          <p:cNvPicPr preferRelativeResize="0"/>
          <p:nvPr/>
        </p:nvPicPr>
        <p:blipFill>
          <a:blip r:embed="rId3">
            <a:alphaModFix/>
          </a:blip>
          <a:stretch>
            <a:fillRect/>
          </a:stretch>
        </p:blipFill>
        <p:spPr>
          <a:xfrm>
            <a:off x="4720850" y="1017725"/>
            <a:ext cx="4218624" cy="1814825"/>
          </a:xfrm>
          <a:prstGeom prst="rect">
            <a:avLst/>
          </a:prstGeom>
          <a:noFill/>
          <a:ln>
            <a:noFill/>
          </a:ln>
        </p:spPr>
      </p:pic>
      <p:pic>
        <p:nvPicPr>
          <p:cNvPr id="522" name="Google Shape;522;p38"/>
          <p:cNvPicPr preferRelativeResize="0"/>
          <p:nvPr/>
        </p:nvPicPr>
        <p:blipFill>
          <a:blip r:embed="rId4">
            <a:alphaModFix/>
          </a:blip>
          <a:stretch>
            <a:fillRect/>
          </a:stretch>
        </p:blipFill>
        <p:spPr>
          <a:xfrm>
            <a:off x="311700" y="1078588"/>
            <a:ext cx="3539074" cy="2986318"/>
          </a:xfrm>
          <a:prstGeom prst="rect">
            <a:avLst/>
          </a:prstGeom>
          <a:noFill/>
          <a:ln>
            <a:noFill/>
          </a:ln>
        </p:spPr>
      </p:pic>
      <p:sp>
        <p:nvSpPr>
          <p:cNvPr id="523" name="Google Shape;523;p38"/>
          <p:cNvSpPr txBox="1"/>
          <p:nvPr/>
        </p:nvSpPr>
        <p:spPr>
          <a:xfrm>
            <a:off x="478648" y="4125775"/>
            <a:ext cx="28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Silicon Measurement</a:t>
            </a:r>
            <a:endParaRPr sz="1800">
              <a:solidFill>
                <a:schemeClr val="dk2"/>
              </a:solidFill>
              <a:latin typeface="Google Sans"/>
              <a:ea typeface="Google Sans"/>
              <a:cs typeface="Google Sans"/>
              <a:sym typeface="Google Sans"/>
            </a:endParaRPr>
          </a:p>
        </p:txBody>
      </p:sp>
      <p:pic>
        <p:nvPicPr>
          <p:cNvPr id="524" name="Google Shape;524;p38"/>
          <p:cNvPicPr preferRelativeResize="0"/>
          <p:nvPr/>
        </p:nvPicPr>
        <p:blipFill rotWithShape="1">
          <a:blip r:embed="rId5">
            <a:alphaModFix/>
          </a:blip>
          <a:srcRect b="0" l="0" r="49039" t="0"/>
          <a:stretch/>
        </p:blipFill>
        <p:spPr>
          <a:xfrm>
            <a:off x="4508988" y="3129225"/>
            <a:ext cx="2305050" cy="1552575"/>
          </a:xfrm>
          <a:prstGeom prst="rect">
            <a:avLst/>
          </a:prstGeom>
          <a:noFill/>
          <a:ln>
            <a:noFill/>
          </a:ln>
        </p:spPr>
      </p:pic>
      <p:sp>
        <p:nvSpPr>
          <p:cNvPr id="525" name="Google Shape;525;p38"/>
          <p:cNvSpPr/>
          <p:nvPr/>
        </p:nvSpPr>
        <p:spPr>
          <a:xfrm rot="-367162">
            <a:off x="3452826" y="4369594"/>
            <a:ext cx="928673" cy="257624"/>
          </a:xfrm>
          <a:custGeom>
            <a:rect b="b" l="l" r="r" t="t"/>
            <a:pathLst>
              <a:path extrusionOk="0" h="10305" w="37147">
                <a:moveTo>
                  <a:pt x="0" y="0"/>
                </a:moveTo>
                <a:cubicBezTo>
                  <a:pt x="2778" y="1627"/>
                  <a:pt x="10477" y="8255"/>
                  <a:pt x="16668" y="9763"/>
                </a:cubicBezTo>
                <a:cubicBezTo>
                  <a:pt x="22859" y="11271"/>
                  <a:pt x="33734" y="9168"/>
                  <a:pt x="37147" y="9049"/>
                </a:cubicBezTo>
              </a:path>
            </a:pathLst>
          </a:custGeom>
          <a:noFill/>
          <a:ln cap="flat" cmpd="sng" w="19050">
            <a:solidFill>
              <a:schemeClr val="dk2"/>
            </a:solidFill>
            <a:prstDash val="solid"/>
            <a:round/>
            <a:headEnd len="med" w="med" type="none"/>
            <a:tailEnd len="med" w="med" type="triangle"/>
          </a:ln>
        </p:spPr>
      </p:sp>
      <p:sp>
        <p:nvSpPr>
          <p:cNvPr id="526" name="Google Shape;526;p38"/>
          <p:cNvSpPr/>
          <p:nvPr/>
        </p:nvSpPr>
        <p:spPr>
          <a:xfrm rot="-5180531">
            <a:off x="6571616" y="3235275"/>
            <a:ext cx="928710" cy="257635"/>
          </a:xfrm>
          <a:custGeom>
            <a:rect b="b" l="l" r="r" t="t"/>
            <a:pathLst>
              <a:path extrusionOk="0" h="10305" w="37147">
                <a:moveTo>
                  <a:pt x="0" y="0"/>
                </a:moveTo>
                <a:cubicBezTo>
                  <a:pt x="2778" y="1627"/>
                  <a:pt x="10477" y="8255"/>
                  <a:pt x="16668" y="9763"/>
                </a:cubicBezTo>
                <a:cubicBezTo>
                  <a:pt x="22859" y="11271"/>
                  <a:pt x="33734" y="9168"/>
                  <a:pt x="37147" y="9049"/>
                </a:cubicBezTo>
              </a:path>
            </a:pathLst>
          </a:custGeom>
          <a:noFill/>
          <a:ln cap="flat" cmpd="sng" w="19050">
            <a:solidFill>
              <a:schemeClr val="dk2"/>
            </a:solidFill>
            <a:prstDash val="solid"/>
            <a:round/>
            <a:headEnd len="med" w="med" type="none"/>
            <a:tailEnd len="med" w="med" type="triangle"/>
          </a:ln>
        </p:spPr>
      </p:sp>
      <p:sp>
        <p:nvSpPr>
          <p:cNvPr id="527" name="Google Shape;527;p38"/>
          <p:cNvSpPr txBox="1"/>
          <p:nvPr/>
        </p:nvSpPr>
        <p:spPr>
          <a:xfrm>
            <a:off x="5768573" y="4627225"/>
            <a:ext cx="28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BSIM Model @ 4K</a:t>
            </a:r>
            <a:endParaRPr sz="1800">
              <a:solidFill>
                <a:schemeClr val="dk2"/>
              </a:solidFill>
              <a:latin typeface="Google Sans"/>
              <a:ea typeface="Google Sans"/>
              <a:cs typeface="Google Sans"/>
              <a:sym typeface="Google Sans"/>
            </a:endParaRPr>
          </a:p>
        </p:txBody>
      </p:sp>
      <p:sp>
        <p:nvSpPr>
          <p:cNvPr id="528" name="Google Shape;528;p38"/>
          <p:cNvSpPr txBox="1"/>
          <p:nvPr/>
        </p:nvSpPr>
        <p:spPr>
          <a:xfrm>
            <a:off x="7257898" y="2892475"/>
            <a:ext cx="284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Circuit Design</a:t>
            </a:r>
            <a:endParaRPr sz="1800">
              <a:solidFill>
                <a:schemeClr val="dk2"/>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Tile of 50 Different </a:t>
            </a:r>
            <a:r>
              <a:rPr lang="en"/>
              <a:t>OP Amps for Nano Fabrication Experiments</a:t>
            </a:r>
            <a:endParaRPr/>
          </a:p>
        </p:txBody>
      </p:sp>
      <p:sp>
        <p:nvSpPr>
          <p:cNvPr id="534" name="Google Shape;534;p39"/>
          <p:cNvSpPr txBox="1"/>
          <p:nvPr>
            <p:ph idx="1" type="body"/>
          </p:nvPr>
        </p:nvSpPr>
        <p:spPr>
          <a:xfrm>
            <a:off x="311700" y="1456525"/>
            <a:ext cx="3399000" cy="33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Tapeout in SKY130</a:t>
            </a:r>
            <a:endParaRPr sz="2000"/>
          </a:p>
          <a:p>
            <a:pPr indent="0" lvl="0" marL="0" rtl="0" algn="l">
              <a:spcBef>
                <a:spcPts val="1200"/>
              </a:spcBef>
              <a:spcAft>
                <a:spcPts val="1200"/>
              </a:spcAft>
              <a:buNone/>
            </a:pPr>
            <a:r>
              <a:rPr lang="en" sz="2000"/>
              <a:t>Use custom metalization to build </a:t>
            </a:r>
            <a:r>
              <a:rPr lang="en" sz="2000"/>
              <a:t>desirable</a:t>
            </a:r>
            <a:r>
              <a:rPr lang="en" sz="2000"/>
              <a:t> circuits</a:t>
            </a:r>
            <a:endParaRPr sz="2000"/>
          </a:p>
        </p:txBody>
      </p:sp>
      <p:pic>
        <p:nvPicPr>
          <p:cNvPr id="535" name="Google Shape;535;p39"/>
          <p:cNvPicPr preferRelativeResize="0"/>
          <p:nvPr/>
        </p:nvPicPr>
        <p:blipFill>
          <a:blip r:embed="rId3">
            <a:alphaModFix/>
          </a:blip>
          <a:stretch>
            <a:fillRect/>
          </a:stretch>
        </p:blipFill>
        <p:spPr>
          <a:xfrm>
            <a:off x="3710700" y="1264075"/>
            <a:ext cx="5225876" cy="3304601"/>
          </a:xfrm>
          <a:prstGeom prst="rect">
            <a:avLst/>
          </a:prstGeom>
          <a:noFill/>
          <a:ln>
            <a:noFill/>
          </a:ln>
        </p:spPr>
      </p:pic>
      <p:pic>
        <p:nvPicPr>
          <p:cNvPr id="536" name="Google Shape;536;p39"/>
          <p:cNvPicPr preferRelativeResize="0"/>
          <p:nvPr/>
        </p:nvPicPr>
        <p:blipFill>
          <a:blip r:embed="rId4">
            <a:alphaModFix/>
          </a:blip>
          <a:stretch>
            <a:fillRect/>
          </a:stretch>
        </p:blipFill>
        <p:spPr>
          <a:xfrm>
            <a:off x="203350" y="2830300"/>
            <a:ext cx="3706550" cy="1778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0"/>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GLayout Setup </a:t>
            </a:r>
            <a:endParaRPr/>
          </a:p>
          <a:p>
            <a:pPr indent="0" lvl="0" marL="0" rtl="0" algn="ctr">
              <a:spcBef>
                <a:spcPts val="0"/>
              </a:spcBef>
              <a:spcAft>
                <a:spcPts val="0"/>
              </a:spcAft>
              <a:buNone/>
            </a:pPr>
            <a:r>
              <a:rPr lang="en"/>
              <a:t>&amp; </a:t>
            </a:r>
            <a:endParaRPr/>
          </a:p>
          <a:p>
            <a:pPr indent="0" lvl="0" marL="0" rtl="0" algn="ctr">
              <a:spcBef>
                <a:spcPts val="0"/>
              </a:spcBef>
              <a:spcAft>
                <a:spcPts val="0"/>
              </a:spcAft>
              <a:buNone/>
            </a:pPr>
            <a:r>
              <a:rPr lang="en"/>
              <a:t>Design Walkthrough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Environment Setup</a:t>
            </a:r>
            <a:endParaRPr/>
          </a:p>
        </p:txBody>
      </p:sp>
      <p:sp>
        <p:nvSpPr>
          <p:cNvPr id="547" name="Google Shape;547;p41"/>
          <p:cNvSpPr txBox="1"/>
          <p:nvPr/>
        </p:nvSpPr>
        <p:spPr>
          <a:xfrm>
            <a:off x="452250" y="1142250"/>
            <a:ext cx="82395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GLayout is published as a PyPI package.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a:solidFill>
                  <a:schemeClr val="dk2"/>
                </a:solidFill>
                <a:latin typeface="Google Sans"/>
                <a:ea typeface="Google Sans"/>
                <a:cs typeface="Google Sans"/>
                <a:sym typeface="Google Sans"/>
              </a:rPr>
              <a:t>Users can download it automatically using Python’s package manager</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800" u="sng">
                <a:solidFill>
                  <a:schemeClr val="hlink"/>
                </a:solidFill>
                <a:latin typeface="Google Sans"/>
                <a:ea typeface="Google Sans"/>
                <a:cs typeface="Google Sans"/>
                <a:sym typeface="Google Sans"/>
                <a:hlinkClick r:id="rId3"/>
              </a:rPr>
              <a:t>https://pypi.org/project/glayout/</a:t>
            </a:r>
            <a:endParaRPr sz="18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p:txBody>
      </p:sp>
      <p:pic>
        <p:nvPicPr>
          <p:cNvPr id="548" name="Google Shape;548;p41"/>
          <p:cNvPicPr preferRelativeResize="0"/>
          <p:nvPr/>
        </p:nvPicPr>
        <p:blipFill>
          <a:blip r:embed="rId4">
            <a:alphaModFix/>
          </a:blip>
          <a:stretch>
            <a:fillRect/>
          </a:stretch>
        </p:blipFill>
        <p:spPr>
          <a:xfrm>
            <a:off x="361075" y="2571750"/>
            <a:ext cx="4770574" cy="1516400"/>
          </a:xfrm>
          <a:prstGeom prst="rect">
            <a:avLst/>
          </a:prstGeom>
          <a:noFill/>
          <a:ln>
            <a:noFill/>
          </a:ln>
        </p:spPr>
      </p:pic>
      <p:sp>
        <p:nvSpPr>
          <p:cNvPr id="549" name="Google Shape;549;p41"/>
          <p:cNvSpPr txBox="1"/>
          <p:nvPr/>
        </p:nvSpPr>
        <p:spPr>
          <a:xfrm>
            <a:off x="5196825" y="3312450"/>
            <a:ext cx="38577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2"/>
                </a:solidFill>
                <a:latin typeface="Google Sans"/>
                <a:ea typeface="Google Sans"/>
                <a:cs typeface="Google Sans"/>
                <a:sym typeface="Google Sans"/>
              </a:rPr>
              <a:t>We will have tutorial videos on Youtube. Subscribe and stay tuned</a:t>
            </a:r>
            <a:endParaRPr sz="17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7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u="sng">
                <a:solidFill>
                  <a:schemeClr val="hlink"/>
                </a:solidFill>
                <a:hlinkClick r:id="rId5"/>
              </a:rPr>
              <a:t>https://www.youtube.com/@fasoc</a:t>
            </a:r>
            <a:endParaRPr sz="2300">
              <a:solidFill>
                <a:schemeClr val="dk2"/>
              </a:solidFill>
            </a:endParaRPr>
          </a:p>
          <a:p>
            <a:pPr indent="0" lvl="0" marL="0" rtl="0" algn="l">
              <a:spcBef>
                <a:spcPts val="0"/>
              </a:spcBef>
              <a:spcAft>
                <a:spcPts val="0"/>
              </a:spcAft>
              <a:buNone/>
            </a:pPr>
            <a:r>
              <a:t/>
            </a:r>
            <a:endParaRPr sz="1800">
              <a:solidFill>
                <a:schemeClr val="dk2"/>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 1: Overview of the Primitives</a:t>
            </a:r>
            <a:endParaRPr/>
          </a:p>
        </p:txBody>
      </p:sp>
      <p:sp>
        <p:nvSpPr>
          <p:cNvPr id="555" name="Google Shape;555;p42"/>
          <p:cNvSpPr txBox="1"/>
          <p:nvPr/>
        </p:nvSpPr>
        <p:spPr>
          <a:xfrm>
            <a:off x="406825" y="1121900"/>
            <a:ext cx="7897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Google Sans"/>
                <a:ea typeface="Google Sans"/>
                <a:cs typeface="Google Sans"/>
                <a:sym typeface="Google Sans"/>
              </a:rPr>
              <a:t>Glayout_1_overview.ipynb</a:t>
            </a:r>
            <a:endParaRPr sz="1600">
              <a:solidFill>
                <a:schemeClr val="dk2"/>
              </a:solidFill>
              <a:latin typeface="Google Sans"/>
              <a:ea typeface="Google Sans"/>
              <a:cs typeface="Google Sans"/>
              <a:sym typeface="Google Sans"/>
            </a:endParaRPr>
          </a:p>
          <a:p>
            <a:pPr indent="0" lvl="0" marL="0" rtl="0" algn="l">
              <a:spcBef>
                <a:spcPts val="0"/>
              </a:spcBef>
              <a:spcAft>
                <a:spcPts val="0"/>
              </a:spcAft>
              <a:buNone/>
            </a:pPr>
            <a:r>
              <a:rPr lang="en" sz="1600">
                <a:solidFill>
                  <a:schemeClr val="dk2"/>
                </a:solidFill>
                <a:latin typeface="Google Sans"/>
                <a:ea typeface="Google Sans"/>
                <a:cs typeface="Google Sans"/>
                <a:sym typeface="Google Sans"/>
              </a:rPr>
              <a:t>Execute the code on your local </a:t>
            </a:r>
            <a:r>
              <a:rPr lang="en" sz="1600">
                <a:solidFill>
                  <a:schemeClr val="dk2"/>
                </a:solidFill>
                <a:latin typeface="Google Sans"/>
                <a:ea typeface="Google Sans"/>
                <a:cs typeface="Google Sans"/>
                <a:sym typeface="Google Sans"/>
              </a:rPr>
              <a:t>machine</a:t>
            </a:r>
            <a:r>
              <a:rPr lang="en" sz="1600">
                <a:solidFill>
                  <a:schemeClr val="dk2"/>
                </a:solidFill>
                <a:latin typeface="Google Sans"/>
                <a:ea typeface="Google Sans"/>
                <a:cs typeface="Google Sans"/>
                <a:sym typeface="Google Sans"/>
              </a:rPr>
              <a:t> or</a:t>
            </a:r>
            <a:endParaRPr sz="1600">
              <a:solidFill>
                <a:schemeClr val="dk2"/>
              </a:solidFill>
              <a:latin typeface="Google Sans"/>
              <a:ea typeface="Google Sans"/>
              <a:cs typeface="Google Sans"/>
              <a:sym typeface="Google Sans"/>
            </a:endParaRPr>
          </a:p>
        </p:txBody>
      </p:sp>
      <p:pic>
        <p:nvPicPr>
          <p:cNvPr id="556" name="Google Shape;556;p42"/>
          <p:cNvPicPr preferRelativeResize="0"/>
          <p:nvPr/>
        </p:nvPicPr>
        <p:blipFill>
          <a:blip r:embed="rId3">
            <a:alphaModFix/>
          </a:blip>
          <a:stretch>
            <a:fillRect/>
          </a:stretch>
        </p:blipFill>
        <p:spPr>
          <a:xfrm>
            <a:off x="4533925" y="1474500"/>
            <a:ext cx="1395400" cy="238525"/>
          </a:xfrm>
          <a:prstGeom prst="rect">
            <a:avLst/>
          </a:prstGeom>
          <a:noFill/>
          <a:ln>
            <a:noFill/>
          </a:ln>
        </p:spPr>
      </p:pic>
      <p:pic>
        <p:nvPicPr>
          <p:cNvPr id="557" name="Google Shape;557;p42"/>
          <p:cNvPicPr preferRelativeResize="0"/>
          <p:nvPr/>
        </p:nvPicPr>
        <p:blipFill>
          <a:blip r:embed="rId4">
            <a:alphaModFix/>
          </a:blip>
          <a:stretch>
            <a:fillRect/>
          </a:stretch>
        </p:blipFill>
        <p:spPr>
          <a:xfrm>
            <a:off x="2640800" y="1799000"/>
            <a:ext cx="5068499" cy="31246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Demo 2: Building a Current Mirror, Step-by-Step</a:t>
            </a:r>
            <a:endParaRPr/>
          </a:p>
          <a:p>
            <a:pPr indent="0" lvl="0" marL="0" rtl="0" algn="l">
              <a:spcBef>
                <a:spcPts val="0"/>
              </a:spcBef>
              <a:spcAft>
                <a:spcPts val="0"/>
              </a:spcAft>
              <a:buNone/>
            </a:pPr>
            <a:r>
              <a:t/>
            </a:r>
            <a:endParaRPr/>
          </a:p>
        </p:txBody>
      </p:sp>
      <p:pic>
        <p:nvPicPr>
          <p:cNvPr id="563" name="Google Shape;563;p43"/>
          <p:cNvPicPr preferRelativeResize="0"/>
          <p:nvPr/>
        </p:nvPicPr>
        <p:blipFill>
          <a:blip r:embed="rId3">
            <a:alphaModFix/>
          </a:blip>
          <a:stretch>
            <a:fillRect/>
          </a:stretch>
        </p:blipFill>
        <p:spPr>
          <a:xfrm>
            <a:off x="2458863" y="1179300"/>
            <a:ext cx="4226277" cy="33285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20"/>
              <a:t>Demo 3</a:t>
            </a:r>
            <a:r>
              <a:rPr lang="en" sz="2420"/>
              <a:t>: An OPAmp Generator with Simulation Flow</a:t>
            </a:r>
            <a:endParaRPr sz="2420"/>
          </a:p>
        </p:txBody>
      </p:sp>
      <p:pic>
        <p:nvPicPr>
          <p:cNvPr id="569" name="Google Shape;569;p44"/>
          <p:cNvPicPr preferRelativeResize="0"/>
          <p:nvPr/>
        </p:nvPicPr>
        <p:blipFill>
          <a:blip r:embed="rId3">
            <a:alphaModFix/>
          </a:blip>
          <a:stretch>
            <a:fillRect/>
          </a:stretch>
        </p:blipFill>
        <p:spPr>
          <a:xfrm>
            <a:off x="190500" y="1422788"/>
            <a:ext cx="4381500" cy="2428875"/>
          </a:xfrm>
          <a:prstGeom prst="rect">
            <a:avLst/>
          </a:prstGeom>
          <a:noFill/>
          <a:ln>
            <a:noFill/>
          </a:ln>
        </p:spPr>
      </p:pic>
      <p:pic>
        <p:nvPicPr>
          <p:cNvPr id="570" name="Google Shape;570;p44"/>
          <p:cNvPicPr preferRelativeResize="0"/>
          <p:nvPr/>
        </p:nvPicPr>
        <p:blipFill>
          <a:blip r:embed="rId4">
            <a:alphaModFix/>
          </a:blip>
          <a:stretch>
            <a:fillRect/>
          </a:stretch>
        </p:blipFill>
        <p:spPr>
          <a:xfrm>
            <a:off x="4626825" y="1185351"/>
            <a:ext cx="4387741" cy="2666325"/>
          </a:xfrm>
          <a:prstGeom prst="rect">
            <a:avLst/>
          </a:prstGeom>
          <a:noFill/>
          <a:ln>
            <a:noFill/>
          </a:ln>
        </p:spPr>
      </p:pic>
      <p:sp>
        <p:nvSpPr>
          <p:cNvPr id="571" name="Google Shape;571;p44"/>
          <p:cNvSpPr txBox="1"/>
          <p:nvPr/>
        </p:nvSpPr>
        <p:spPr>
          <a:xfrm>
            <a:off x="714375" y="4161225"/>
            <a:ext cx="7923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oogle Sans"/>
                <a:ea typeface="Google Sans"/>
                <a:cs typeface="Google Sans"/>
                <a:sym typeface="Google Sans"/>
              </a:rPr>
              <a:t>Construct a rich database containing 8000 different designs in 5 hours</a:t>
            </a:r>
            <a:endParaRPr sz="1800">
              <a:solidFill>
                <a:schemeClr val="dk2"/>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4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0" name="Shape 580"/>
        <p:cNvGrpSpPr/>
        <p:nvPr/>
      </p:nvGrpSpPr>
      <p:grpSpPr>
        <a:xfrm>
          <a:off x="0" y="0"/>
          <a:ext cx="0" cy="0"/>
          <a:chOff x="0" y="0"/>
          <a:chExt cx="0" cy="0"/>
        </a:xfrm>
      </p:grpSpPr>
      <p:sp>
        <p:nvSpPr>
          <p:cNvPr id="581" name="Google Shape;581;p46"/>
          <p:cNvSpPr txBox="1"/>
          <p:nvPr>
            <p:ph idx="1" type="body"/>
          </p:nvPr>
        </p:nvSpPr>
        <p:spPr>
          <a:xfrm>
            <a:off x="531458" y="733917"/>
            <a:ext cx="8081100" cy="3483300"/>
          </a:xfrm>
          <a:prstGeom prst="rect">
            <a:avLst/>
          </a:prstGeom>
          <a:noFill/>
          <a:ln>
            <a:noFill/>
          </a:ln>
        </p:spPr>
        <p:txBody>
          <a:bodyPr anchorCtr="0" anchor="t" bIns="34375" lIns="68750" spcFirstLastPara="1" rIns="68750" wrap="square" tIns="34375">
            <a:normAutofit/>
          </a:bodyPr>
          <a:lstStyle/>
          <a:p>
            <a:pPr indent="-304800" lvl="0" marL="393700" rtl="0" algn="l">
              <a:spcBef>
                <a:spcPts val="0"/>
              </a:spcBef>
              <a:spcAft>
                <a:spcPts val="0"/>
              </a:spcAft>
              <a:buSzPts val="1600"/>
              <a:buChar char="●"/>
            </a:pPr>
            <a:r>
              <a:rPr lang="en" sz="1600"/>
              <a:t>Cloud Based CI System</a:t>
            </a:r>
            <a:endParaRPr sz="1600"/>
          </a:p>
          <a:p>
            <a:pPr indent="-304800" lvl="0" marL="787400" rtl="0" algn="l">
              <a:spcBef>
                <a:spcPts val="0"/>
              </a:spcBef>
              <a:spcAft>
                <a:spcPts val="0"/>
              </a:spcAft>
              <a:buSzPts val="1600"/>
              <a:buChar char="-"/>
            </a:pPr>
            <a:r>
              <a:rPr lang="en" sz="1600"/>
              <a:t>Feature Improvements and Bug Fixes with Github Actions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a:p>
            <a:pPr indent="0" lvl="0" marL="457200" rtl="0" algn="l">
              <a:spcBef>
                <a:spcPts val="0"/>
              </a:spcBef>
              <a:spcAft>
                <a:spcPts val="0"/>
              </a:spcAft>
              <a:buNone/>
            </a:pPr>
            <a:r>
              <a:t/>
            </a:r>
            <a:endParaRPr b="0" sz="1700"/>
          </a:p>
          <a:p>
            <a:pPr indent="0" lvl="0" marL="457200" rtl="0" algn="l">
              <a:spcBef>
                <a:spcPts val="0"/>
              </a:spcBef>
              <a:spcAft>
                <a:spcPts val="0"/>
              </a:spcAft>
              <a:buNone/>
            </a:pPr>
            <a:r>
              <a:t/>
            </a:r>
            <a:endParaRPr b="0"/>
          </a:p>
        </p:txBody>
      </p:sp>
      <p:sp>
        <p:nvSpPr>
          <p:cNvPr id="582" name="Google Shape;582;p46"/>
          <p:cNvSpPr txBox="1"/>
          <p:nvPr>
            <p:ph idx="12" type="sldNum"/>
          </p:nvPr>
        </p:nvSpPr>
        <p:spPr>
          <a:xfrm>
            <a:off x="8125549" y="3765615"/>
            <a:ext cx="539100" cy="329400"/>
          </a:xfrm>
          <a:prstGeom prst="rect">
            <a:avLst/>
          </a:prstGeom>
        </p:spPr>
        <p:txBody>
          <a:bodyPr anchorCtr="0" anchor="t" bIns="91425" lIns="91425" spcFirstLastPara="1" rIns="91425" wrap="square" tIns="91425">
            <a:normAutofit fontScale="85000" lnSpcReduction="20000"/>
          </a:bodyPr>
          <a:lstStyle/>
          <a:p>
            <a:pPr indent="0" lvl="0" marL="0" rtl="0" algn="r">
              <a:spcBef>
                <a:spcPts val="0"/>
              </a:spcBef>
              <a:spcAft>
                <a:spcPts val="0"/>
              </a:spcAft>
              <a:buNone/>
            </a:pPr>
            <a:fld id="{00000000-1234-1234-1234-123412341234}" type="slidenum">
              <a:rPr lang="en"/>
              <a:t>‹#›</a:t>
            </a:fld>
            <a:endParaRPr/>
          </a:p>
        </p:txBody>
      </p:sp>
      <p:sp>
        <p:nvSpPr>
          <p:cNvPr id="583" name="Google Shape;583;p46"/>
          <p:cNvSpPr txBox="1"/>
          <p:nvPr/>
        </p:nvSpPr>
        <p:spPr>
          <a:xfrm>
            <a:off x="3494168" y="3403675"/>
            <a:ext cx="4694100" cy="492000"/>
          </a:xfrm>
          <a:prstGeom prst="rect">
            <a:avLst/>
          </a:prstGeom>
          <a:noFill/>
          <a:ln>
            <a:noFill/>
          </a:ln>
        </p:spPr>
        <p:txBody>
          <a:bodyPr anchorCtr="0" anchor="t" bIns="91550" lIns="91550" spcFirstLastPara="1" rIns="91550" wrap="square" tIns="91550">
            <a:spAutoFit/>
          </a:bodyPr>
          <a:lstStyle/>
          <a:p>
            <a:pPr indent="0" lvl="0" marL="0" rtl="0" algn="l">
              <a:lnSpc>
                <a:spcPct val="95000"/>
              </a:lnSpc>
              <a:spcBef>
                <a:spcPts val="0"/>
              </a:spcBef>
              <a:spcAft>
                <a:spcPts val="0"/>
              </a:spcAft>
              <a:buNone/>
            </a:pPr>
            <a:r>
              <a:t/>
            </a:r>
            <a:endParaRPr sz="2100">
              <a:solidFill>
                <a:srgbClr val="0097A7"/>
              </a:solidFill>
            </a:endParaRPr>
          </a:p>
        </p:txBody>
      </p:sp>
      <p:sp>
        <p:nvSpPr>
          <p:cNvPr id="584" name="Google Shape;584;p46"/>
          <p:cNvSpPr txBox="1"/>
          <p:nvPr/>
        </p:nvSpPr>
        <p:spPr>
          <a:xfrm>
            <a:off x="6746624" y="3566212"/>
            <a:ext cx="1853100" cy="340800"/>
          </a:xfrm>
          <a:prstGeom prst="rect">
            <a:avLst/>
          </a:prstGeom>
          <a:noFill/>
          <a:ln>
            <a:noFill/>
          </a:ln>
        </p:spPr>
        <p:txBody>
          <a:bodyPr anchorCtr="0" anchor="t" bIns="39100" lIns="78225" spcFirstLastPara="1" rIns="78225" wrap="square" tIns="39100">
            <a:spAutoFit/>
          </a:bodyPr>
          <a:lstStyle/>
          <a:p>
            <a:pPr indent="0" lvl="0" marL="0" rtl="0" algn="ctr">
              <a:spcBef>
                <a:spcPts val="0"/>
              </a:spcBef>
              <a:spcAft>
                <a:spcPts val="0"/>
              </a:spcAft>
              <a:buClr>
                <a:srgbClr val="000000"/>
              </a:buClr>
              <a:buSzPts val="900"/>
              <a:buFont typeface="Arial"/>
              <a:buNone/>
            </a:pPr>
            <a:r>
              <a:t/>
            </a:r>
            <a:endParaRPr sz="1700">
              <a:solidFill>
                <a:srgbClr val="000000"/>
              </a:solidFill>
              <a:latin typeface="Google Sans"/>
              <a:ea typeface="Google Sans"/>
              <a:cs typeface="Google Sans"/>
              <a:sym typeface="Google Sans"/>
            </a:endParaRPr>
          </a:p>
        </p:txBody>
      </p:sp>
      <p:sp>
        <p:nvSpPr>
          <p:cNvPr id="585" name="Google Shape;585;p46"/>
          <p:cNvSpPr txBox="1"/>
          <p:nvPr/>
        </p:nvSpPr>
        <p:spPr>
          <a:xfrm>
            <a:off x="3543930" y="4630952"/>
            <a:ext cx="1568700" cy="206700"/>
          </a:xfrm>
          <a:prstGeom prst="rect">
            <a:avLst/>
          </a:prstGeom>
          <a:noFill/>
          <a:ln>
            <a:noFill/>
          </a:ln>
        </p:spPr>
        <p:txBody>
          <a:bodyPr anchorCtr="0" anchor="ctr" bIns="78225" lIns="78225" spcFirstLastPara="1" rIns="78225" wrap="square" tIns="78225">
            <a:noAutofit/>
          </a:bodyPr>
          <a:lstStyle/>
          <a:p>
            <a:pPr indent="0" lvl="0" marL="0" rtl="0" algn="ctr">
              <a:spcBef>
                <a:spcPts val="0"/>
              </a:spcBef>
              <a:spcAft>
                <a:spcPts val="0"/>
              </a:spcAft>
              <a:buNone/>
            </a:pPr>
            <a:r>
              <a:t/>
            </a:r>
            <a:endParaRPr b="1" sz="1500">
              <a:latin typeface="Times New Roman"/>
              <a:ea typeface="Times New Roman"/>
              <a:cs typeface="Times New Roman"/>
              <a:sym typeface="Times New Roman"/>
            </a:endParaRPr>
          </a:p>
        </p:txBody>
      </p:sp>
      <p:grpSp>
        <p:nvGrpSpPr>
          <p:cNvPr id="586" name="Google Shape;586;p46"/>
          <p:cNvGrpSpPr/>
          <p:nvPr/>
        </p:nvGrpSpPr>
        <p:grpSpPr>
          <a:xfrm>
            <a:off x="275428" y="1453911"/>
            <a:ext cx="8846323" cy="3176986"/>
            <a:chOff x="201167" y="982913"/>
            <a:chExt cx="7832070" cy="3230286"/>
          </a:xfrm>
        </p:grpSpPr>
        <p:sp>
          <p:nvSpPr>
            <p:cNvPr id="587" name="Google Shape;587;p46"/>
            <p:cNvSpPr txBox="1"/>
            <p:nvPr/>
          </p:nvSpPr>
          <p:spPr>
            <a:xfrm>
              <a:off x="218716" y="3842399"/>
              <a:ext cx="2893800" cy="370800"/>
            </a:xfrm>
            <a:prstGeom prst="rect">
              <a:avLst/>
            </a:prstGeom>
            <a:noFill/>
            <a:ln>
              <a:noFill/>
            </a:ln>
          </p:spPr>
          <p:txBody>
            <a:bodyPr anchorCtr="0" anchor="t" bIns="78225" lIns="78225" spcFirstLastPara="1" rIns="78225" wrap="square" tIns="15625">
              <a:noAutofit/>
            </a:bodyPr>
            <a:lstStyle/>
            <a:p>
              <a:pPr indent="0" lvl="0" marL="0" rtl="0" algn="ctr">
                <a:spcBef>
                  <a:spcPts val="0"/>
                </a:spcBef>
                <a:spcAft>
                  <a:spcPts val="0"/>
                </a:spcAft>
                <a:buNone/>
              </a:pPr>
              <a:r>
                <a:rPr lang="en" sz="1500">
                  <a:latin typeface="Google Sans"/>
                  <a:ea typeface="Google Sans"/>
                  <a:cs typeface="Google Sans"/>
                  <a:sym typeface="Google Sans"/>
                </a:rPr>
                <a:t>Developer makes changes locally and pushes to the repository</a:t>
              </a:r>
              <a:endParaRPr sz="1500">
                <a:latin typeface="Google Sans"/>
                <a:ea typeface="Google Sans"/>
                <a:cs typeface="Google Sans"/>
                <a:sym typeface="Google Sans"/>
              </a:endParaRPr>
            </a:p>
          </p:txBody>
        </p:sp>
        <p:sp>
          <p:nvSpPr>
            <p:cNvPr id="588" name="Google Shape;588;p46"/>
            <p:cNvSpPr/>
            <p:nvPr/>
          </p:nvSpPr>
          <p:spPr>
            <a:xfrm>
              <a:off x="4399037" y="982913"/>
              <a:ext cx="3634200" cy="2217900"/>
            </a:xfrm>
            <a:prstGeom prst="roundRect">
              <a:avLst>
                <a:gd fmla="val 3520" name="adj"/>
              </a:avLst>
            </a:prstGeom>
            <a:solidFill>
              <a:srgbClr val="FFFFFF"/>
            </a:solidFill>
            <a:ln cap="flat" cmpd="sng" w="9525">
              <a:solidFill>
                <a:srgbClr val="595959"/>
              </a:solidFill>
              <a:prstDash val="solid"/>
              <a:round/>
              <a:headEnd len="sm" w="sm" type="none"/>
              <a:tailEnd len="sm" w="sm" type="none"/>
            </a:ln>
          </p:spPr>
          <p:txBody>
            <a:bodyPr anchorCtr="0" anchor="t" bIns="78225" lIns="78225" spcFirstLastPara="1" rIns="78225" wrap="square" tIns="15625">
              <a:noAutofit/>
            </a:bodyPr>
            <a:lstStyle/>
            <a:p>
              <a:pPr indent="0" lvl="0" marL="0" rtl="0" algn="ctr">
                <a:spcBef>
                  <a:spcPts val="0"/>
                </a:spcBef>
                <a:spcAft>
                  <a:spcPts val="0"/>
                </a:spcAft>
                <a:buNone/>
              </a:pPr>
              <a:r>
                <a:rPr lang="en" sz="1500">
                  <a:latin typeface="Google Sans"/>
                  <a:ea typeface="Google Sans"/>
                  <a:cs typeface="Google Sans"/>
                  <a:sym typeface="Google Sans"/>
                </a:rPr>
                <a:t>Cloud CI Runner</a:t>
              </a:r>
              <a:endParaRPr sz="1500">
                <a:latin typeface="Google Sans"/>
                <a:ea typeface="Google Sans"/>
                <a:cs typeface="Google Sans"/>
                <a:sym typeface="Google Sans"/>
              </a:endParaRPr>
            </a:p>
          </p:txBody>
        </p:sp>
        <p:sp>
          <p:nvSpPr>
            <p:cNvPr id="589" name="Google Shape;589;p46"/>
            <p:cNvSpPr txBox="1"/>
            <p:nvPr/>
          </p:nvSpPr>
          <p:spPr>
            <a:xfrm>
              <a:off x="4528487" y="3340510"/>
              <a:ext cx="3472200" cy="501900"/>
            </a:xfrm>
            <a:prstGeom prst="rect">
              <a:avLst/>
            </a:prstGeom>
            <a:noFill/>
            <a:ln>
              <a:noFill/>
            </a:ln>
          </p:spPr>
          <p:txBody>
            <a:bodyPr anchorCtr="0" anchor="t" bIns="0" lIns="78225" spcFirstLastPara="1" rIns="78225" wrap="square" tIns="0">
              <a:noAutofit/>
            </a:bodyPr>
            <a:lstStyle/>
            <a:p>
              <a:pPr indent="0" lvl="0" marL="0" rtl="0" algn="ctr">
                <a:spcBef>
                  <a:spcPts val="0"/>
                </a:spcBef>
                <a:spcAft>
                  <a:spcPts val="0"/>
                </a:spcAft>
                <a:buNone/>
              </a:pPr>
              <a:r>
                <a:rPr lang="en" sz="1600">
                  <a:latin typeface="Google Sans"/>
                  <a:ea typeface="Google Sans"/>
                  <a:cs typeface="Google Sans"/>
                  <a:sym typeface="Google Sans"/>
                </a:rPr>
                <a:t>Automated parallelized verification of each design</a:t>
              </a:r>
              <a:endParaRPr sz="1600">
                <a:solidFill>
                  <a:srgbClr val="000000"/>
                </a:solidFill>
                <a:latin typeface="Google Sans"/>
                <a:ea typeface="Google Sans"/>
                <a:cs typeface="Google Sans"/>
                <a:sym typeface="Google Sans"/>
              </a:endParaRPr>
            </a:p>
          </p:txBody>
        </p:sp>
        <p:sp>
          <p:nvSpPr>
            <p:cNvPr id="590" name="Google Shape;590;p46"/>
            <p:cNvSpPr/>
            <p:nvPr/>
          </p:nvSpPr>
          <p:spPr>
            <a:xfrm>
              <a:off x="201167" y="1013016"/>
              <a:ext cx="2676000" cy="6987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600">
                  <a:latin typeface="Google Sans"/>
                  <a:ea typeface="Google Sans"/>
                  <a:cs typeface="Google Sans"/>
                  <a:sym typeface="Google Sans"/>
                </a:rPr>
                <a:t>OpenFASoC GitHub Repository</a:t>
              </a:r>
              <a:endParaRPr sz="1600">
                <a:latin typeface="Google Sans"/>
                <a:ea typeface="Google Sans"/>
                <a:cs typeface="Google Sans"/>
                <a:sym typeface="Google Sans"/>
              </a:endParaRPr>
            </a:p>
          </p:txBody>
        </p:sp>
        <p:cxnSp>
          <p:nvCxnSpPr>
            <p:cNvPr id="591" name="Google Shape;591;p46"/>
            <p:cNvCxnSpPr/>
            <p:nvPr/>
          </p:nvCxnSpPr>
          <p:spPr>
            <a:xfrm flipH="1" rot="10800000">
              <a:off x="2877187" y="1278112"/>
              <a:ext cx="1519500" cy="900"/>
            </a:xfrm>
            <a:prstGeom prst="straightConnector1">
              <a:avLst/>
            </a:prstGeom>
            <a:noFill/>
            <a:ln cap="flat" cmpd="sng" w="19050">
              <a:solidFill>
                <a:srgbClr val="000000"/>
              </a:solidFill>
              <a:prstDash val="solid"/>
              <a:round/>
              <a:headEnd len="med" w="med" type="none"/>
              <a:tailEnd len="med" w="med" type="triangle"/>
            </a:ln>
          </p:spPr>
        </p:cxnSp>
        <p:sp>
          <p:nvSpPr>
            <p:cNvPr id="592" name="Google Shape;592;p46"/>
            <p:cNvSpPr txBox="1"/>
            <p:nvPr/>
          </p:nvSpPr>
          <p:spPr>
            <a:xfrm>
              <a:off x="2815976" y="1329267"/>
              <a:ext cx="1558500" cy="391200"/>
            </a:xfrm>
            <a:prstGeom prst="rect">
              <a:avLst/>
            </a:prstGeom>
            <a:noFill/>
            <a:ln>
              <a:noFill/>
            </a:ln>
          </p:spPr>
          <p:txBody>
            <a:bodyPr anchorCtr="0" anchor="t" bIns="78225" lIns="78225" spcFirstLastPara="1" rIns="78225" wrap="square" tIns="0">
              <a:noAutofit/>
            </a:bodyPr>
            <a:lstStyle/>
            <a:p>
              <a:pPr indent="0" lvl="0" marL="0" rtl="0" algn="ctr">
                <a:lnSpc>
                  <a:spcPct val="115000"/>
                </a:lnSpc>
                <a:spcBef>
                  <a:spcPts val="0"/>
                </a:spcBef>
                <a:spcAft>
                  <a:spcPts val="0"/>
                </a:spcAft>
                <a:buNone/>
              </a:pPr>
              <a:r>
                <a:rPr lang="en" sz="1300">
                  <a:latin typeface="Google Sans"/>
                  <a:ea typeface="Google Sans"/>
                  <a:cs typeface="Google Sans"/>
                  <a:sym typeface="Google Sans"/>
                </a:rPr>
                <a:t>Workflow triggered after every </a:t>
              </a:r>
              <a:r>
                <a:rPr b="1" lang="en" sz="1300">
                  <a:latin typeface="Google Sans"/>
                  <a:ea typeface="Google Sans"/>
                  <a:cs typeface="Google Sans"/>
                  <a:sym typeface="Google Sans"/>
                </a:rPr>
                <a:t>change</a:t>
              </a:r>
              <a:endParaRPr b="1" sz="1300">
                <a:latin typeface="Google Sans"/>
                <a:ea typeface="Google Sans"/>
                <a:cs typeface="Google Sans"/>
                <a:sym typeface="Google Sans"/>
              </a:endParaRPr>
            </a:p>
          </p:txBody>
        </p:sp>
        <p:sp>
          <p:nvSpPr>
            <p:cNvPr id="593" name="Google Shape;593;p46"/>
            <p:cNvSpPr/>
            <p:nvPr/>
          </p:nvSpPr>
          <p:spPr>
            <a:xfrm>
              <a:off x="201167" y="2279066"/>
              <a:ext cx="2893800" cy="1531800"/>
            </a:xfrm>
            <a:prstGeom prst="roundRect">
              <a:avLst>
                <a:gd fmla="val 4786" name="adj"/>
              </a:avLst>
            </a:prstGeom>
            <a:solidFill>
              <a:srgbClr val="FFFFFF"/>
            </a:solidFill>
            <a:ln cap="flat" cmpd="sng" w="9525">
              <a:solidFill>
                <a:srgbClr val="000000"/>
              </a:solidFill>
              <a:prstDash val="solid"/>
              <a:round/>
              <a:headEnd len="sm" w="sm" type="none"/>
              <a:tailEnd len="sm" w="sm" type="none"/>
            </a:ln>
          </p:spPr>
          <p:txBody>
            <a:bodyPr anchorCtr="0" anchor="t" bIns="78225" lIns="78225" spcFirstLastPara="1" rIns="78225" wrap="square" tIns="78225">
              <a:noAutofit/>
            </a:bodyPr>
            <a:lstStyle/>
            <a:p>
              <a:pPr indent="0" lvl="0" marL="0" rtl="0" algn="ctr">
                <a:spcBef>
                  <a:spcPts val="0"/>
                </a:spcBef>
                <a:spcAft>
                  <a:spcPts val="0"/>
                </a:spcAft>
                <a:buNone/>
              </a:pPr>
              <a:r>
                <a:rPr lang="en" sz="1500">
                  <a:latin typeface="Google Sans"/>
                  <a:ea typeface="Google Sans"/>
                  <a:cs typeface="Google Sans"/>
                  <a:sym typeface="Google Sans"/>
                </a:rPr>
                <a:t>Local Development Environment</a:t>
              </a:r>
              <a:endParaRPr sz="1500">
                <a:latin typeface="Google Sans"/>
                <a:ea typeface="Google Sans"/>
                <a:cs typeface="Google Sans"/>
                <a:sym typeface="Google Sans"/>
              </a:endParaRPr>
            </a:p>
          </p:txBody>
        </p:sp>
        <p:sp>
          <p:nvSpPr>
            <p:cNvPr id="594" name="Google Shape;594;p46"/>
            <p:cNvSpPr txBox="1"/>
            <p:nvPr/>
          </p:nvSpPr>
          <p:spPr>
            <a:xfrm>
              <a:off x="203472" y="1827925"/>
              <a:ext cx="1025100" cy="240900"/>
            </a:xfrm>
            <a:prstGeom prst="rect">
              <a:avLst/>
            </a:prstGeom>
            <a:noFill/>
            <a:ln>
              <a:noFill/>
            </a:ln>
          </p:spPr>
          <p:txBody>
            <a:bodyPr anchorCtr="0" anchor="t" bIns="0" lIns="78225" spcFirstLastPara="1" rIns="78225" wrap="square" tIns="0">
              <a:noAutofit/>
            </a:bodyPr>
            <a:lstStyle/>
            <a:p>
              <a:pPr indent="0" lvl="0" marL="0" rtl="0" algn="r">
                <a:spcBef>
                  <a:spcPts val="0"/>
                </a:spcBef>
                <a:spcAft>
                  <a:spcPts val="0"/>
                </a:spcAft>
                <a:buNone/>
              </a:pPr>
              <a:r>
                <a:rPr b="1" lang="en" sz="1200">
                  <a:latin typeface="Google Sans"/>
                  <a:ea typeface="Google Sans"/>
                  <a:cs typeface="Google Sans"/>
                  <a:sym typeface="Google Sans"/>
                </a:rPr>
                <a:t>git pull</a:t>
              </a:r>
              <a:endParaRPr b="1" sz="1200">
                <a:latin typeface="Google Sans"/>
                <a:ea typeface="Google Sans"/>
                <a:cs typeface="Google Sans"/>
                <a:sym typeface="Google Sans"/>
              </a:endParaRPr>
            </a:p>
          </p:txBody>
        </p:sp>
        <p:sp>
          <p:nvSpPr>
            <p:cNvPr id="595" name="Google Shape;595;p46"/>
            <p:cNvSpPr txBox="1"/>
            <p:nvPr/>
          </p:nvSpPr>
          <p:spPr>
            <a:xfrm>
              <a:off x="252987" y="2794401"/>
              <a:ext cx="1077000" cy="447300"/>
            </a:xfrm>
            <a:prstGeom prst="rect">
              <a:avLst/>
            </a:prstGeom>
            <a:noFill/>
            <a:ln cap="flat" cmpd="sng" w="9525">
              <a:solidFill>
                <a:srgbClr val="000000"/>
              </a:solidFill>
              <a:prstDash val="solid"/>
              <a:round/>
              <a:headEnd len="sm" w="sm" type="none"/>
              <a:tailEnd len="sm" w="sm" type="none"/>
            </a:ln>
          </p:spPr>
          <p:txBody>
            <a:bodyPr anchorCtr="0" anchor="t" bIns="78225" lIns="78225" spcFirstLastPara="1" rIns="78225" wrap="square" tIns="78225">
              <a:noAutofit/>
            </a:bodyPr>
            <a:lstStyle/>
            <a:p>
              <a:pPr indent="0" lvl="0" marL="0" rtl="0" algn="ctr">
                <a:spcBef>
                  <a:spcPts val="0"/>
                </a:spcBef>
                <a:spcAft>
                  <a:spcPts val="0"/>
                </a:spcAft>
                <a:buNone/>
              </a:pPr>
              <a:r>
                <a:rPr lang="en" sz="1500">
                  <a:latin typeface="Google Sans"/>
                  <a:ea typeface="Google Sans"/>
                  <a:cs typeface="Google Sans"/>
                  <a:sym typeface="Google Sans"/>
                </a:rPr>
                <a:t>EDA Tools</a:t>
              </a:r>
              <a:endParaRPr sz="1500">
                <a:latin typeface="Google Sans"/>
                <a:ea typeface="Google Sans"/>
                <a:cs typeface="Google Sans"/>
                <a:sym typeface="Google Sans"/>
              </a:endParaRPr>
            </a:p>
          </p:txBody>
        </p:sp>
        <p:sp>
          <p:nvSpPr>
            <p:cNvPr id="596" name="Google Shape;596;p46"/>
            <p:cNvSpPr txBox="1"/>
            <p:nvPr/>
          </p:nvSpPr>
          <p:spPr>
            <a:xfrm>
              <a:off x="252987" y="3285353"/>
              <a:ext cx="2766900" cy="406800"/>
            </a:xfrm>
            <a:prstGeom prst="rect">
              <a:avLst/>
            </a:prstGeom>
            <a:noFill/>
            <a:ln cap="flat" cmpd="sng" w="9525">
              <a:solidFill>
                <a:srgbClr val="000000"/>
              </a:solidFill>
              <a:prstDash val="solid"/>
              <a:round/>
              <a:headEnd len="sm" w="sm" type="none"/>
              <a:tailEnd len="sm" w="sm" type="none"/>
            </a:ln>
          </p:spPr>
          <p:txBody>
            <a:bodyPr anchorCtr="0" anchor="t" bIns="78225" lIns="78225" spcFirstLastPara="1" rIns="78225" wrap="square" tIns="78225">
              <a:noAutofit/>
            </a:bodyPr>
            <a:lstStyle/>
            <a:p>
              <a:pPr indent="0" lvl="0" marL="0" rtl="0" algn="ctr">
                <a:spcBef>
                  <a:spcPts val="0"/>
                </a:spcBef>
                <a:spcAft>
                  <a:spcPts val="0"/>
                </a:spcAft>
                <a:buNone/>
              </a:pPr>
              <a:r>
                <a:rPr lang="en" sz="1600">
                  <a:latin typeface="Google Sans"/>
                  <a:ea typeface="Google Sans"/>
                  <a:cs typeface="Google Sans"/>
                  <a:sym typeface="Google Sans"/>
                </a:rPr>
                <a:t>Cloned OpenFASoC Repo</a:t>
              </a:r>
              <a:endParaRPr sz="1600">
                <a:latin typeface="Google Sans"/>
                <a:ea typeface="Google Sans"/>
                <a:cs typeface="Google Sans"/>
                <a:sym typeface="Google Sans"/>
              </a:endParaRPr>
            </a:p>
          </p:txBody>
        </p:sp>
        <p:sp>
          <p:nvSpPr>
            <p:cNvPr id="597" name="Google Shape;597;p46"/>
            <p:cNvSpPr txBox="1"/>
            <p:nvPr/>
          </p:nvSpPr>
          <p:spPr>
            <a:xfrm>
              <a:off x="1461388" y="2794491"/>
              <a:ext cx="1558500" cy="447300"/>
            </a:xfrm>
            <a:prstGeom prst="rect">
              <a:avLst/>
            </a:prstGeom>
            <a:noFill/>
            <a:ln cap="flat" cmpd="sng" w="9525">
              <a:solidFill>
                <a:srgbClr val="000000"/>
              </a:solidFill>
              <a:prstDash val="solid"/>
              <a:round/>
              <a:headEnd len="sm" w="sm" type="none"/>
              <a:tailEnd len="sm" w="sm" type="none"/>
            </a:ln>
          </p:spPr>
          <p:txBody>
            <a:bodyPr anchorCtr="0" anchor="t" bIns="78225" lIns="78225" spcFirstLastPara="1" rIns="78225" wrap="square" tIns="78225">
              <a:noAutofit/>
            </a:bodyPr>
            <a:lstStyle/>
            <a:p>
              <a:pPr indent="0" lvl="0" marL="0" rtl="0" algn="ctr">
                <a:spcBef>
                  <a:spcPts val="0"/>
                </a:spcBef>
                <a:spcAft>
                  <a:spcPts val="0"/>
                </a:spcAft>
                <a:buNone/>
              </a:pPr>
              <a:r>
                <a:rPr lang="en" sz="1500">
                  <a:latin typeface="Google Sans"/>
                  <a:ea typeface="Google Sans"/>
                  <a:cs typeface="Google Sans"/>
                  <a:sym typeface="Google Sans"/>
                </a:rPr>
                <a:t>Developer Tools</a:t>
              </a:r>
              <a:endParaRPr sz="1500">
                <a:latin typeface="Google Sans"/>
                <a:ea typeface="Google Sans"/>
                <a:cs typeface="Google Sans"/>
                <a:sym typeface="Google Sans"/>
              </a:endParaRPr>
            </a:p>
          </p:txBody>
        </p:sp>
        <p:sp>
          <p:nvSpPr>
            <p:cNvPr id="598" name="Google Shape;598;p46"/>
            <p:cNvSpPr txBox="1"/>
            <p:nvPr/>
          </p:nvSpPr>
          <p:spPr>
            <a:xfrm>
              <a:off x="1374213" y="1827913"/>
              <a:ext cx="1324500" cy="240900"/>
            </a:xfrm>
            <a:prstGeom prst="rect">
              <a:avLst/>
            </a:prstGeom>
            <a:noFill/>
            <a:ln>
              <a:noFill/>
            </a:ln>
          </p:spPr>
          <p:txBody>
            <a:bodyPr anchorCtr="0" anchor="t" bIns="0" lIns="78225" spcFirstLastPara="1" rIns="78225" wrap="square" tIns="0">
              <a:noAutofit/>
            </a:bodyPr>
            <a:lstStyle/>
            <a:p>
              <a:pPr indent="0" lvl="0" marL="0" rtl="0" algn="l">
                <a:spcBef>
                  <a:spcPts val="0"/>
                </a:spcBef>
                <a:spcAft>
                  <a:spcPts val="0"/>
                </a:spcAft>
                <a:buNone/>
              </a:pPr>
              <a:r>
                <a:rPr b="1" lang="en" sz="1200">
                  <a:latin typeface="Google Sans"/>
                  <a:ea typeface="Google Sans"/>
                  <a:cs typeface="Google Sans"/>
                  <a:sym typeface="Google Sans"/>
                </a:rPr>
                <a:t>git push</a:t>
              </a:r>
              <a:endParaRPr b="1" sz="1200">
                <a:latin typeface="Google Sans"/>
                <a:ea typeface="Google Sans"/>
                <a:cs typeface="Google Sans"/>
                <a:sym typeface="Google Sans"/>
              </a:endParaRPr>
            </a:p>
          </p:txBody>
        </p:sp>
        <p:cxnSp>
          <p:nvCxnSpPr>
            <p:cNvPr id="599" name="Google Shape;599;p46"/>
            <p:cNvCxnSpPr/>
            <p:nvPr/>
          </p:nvCxnSpPr>
          <p:spPr>
            <a:xfrm>
              <a:off x="1249429" y="1719518"/>
              <a:ext cx="600" cy="556500"/>
            </a:xfrm>
            <a:prstGeom prst="straightConnector1">
              <a:avLst/>
            </a:prstGeom>
            <a:noFill/>
            <a:ln cap="flat" cmpd="sng" w="19050">
              <a:solidFill>
                <a:srgbClr val="000000"/>
              </a:solidFill>
              <a:prstDash val="solid"/>
              <a:round/>
              <a:headEnd len="med" w="med" type="none"/>
              <a:tailEnd len="med" w="med" type="triangle"/>
            </a:ln>
          </p:spPr>
        </p:cxnSp>
        <p:cxnSp>
          <p:nvCxnSpPr>
            <p:cNvPr id="600" name="Google Shape;600;p46"/>
            <p:cNvCxnSpPr/>
            <p:nvPr/>
          </p:nvCxnSpPr>
          <p:spPr>
            <a:xfrm rot="10800000">
              <a:off x="1379569" y="1700656"/>
              <a:ext cx="6000" cy="573600"/>
            </a:xfrm>
            <a:prstGeom prst="straightConnector1">
              <a:avLst/>
            </a:prstGeom>
            <a:noFill/>
            <a:ln cap="flat" cmpd="sng" w="19050">
              <a:solidFill>
                <a:srgbClr val="000000"/>
              </a:solidFill>
              <a:prstDash val="solid"/>
              <a:round/>
              <a:headEnd len="med" w="med" type="none"/>
              <a:tailEnd len="med" w="med" type="triangle"/>
            </a:ln>
          </p:spPr>
        </p:cxnSp>
        <p:sp>
          <p:nvSpPr>
            <p:cNvPr id="601" name="Google Shape;601;p46"/>
            <p:cNvSpPr txBox="1"/>
            <p:nvPr/>
          </p:nvSpPr>
          <p:spPr>
            <a:xfrm flipH="1">
              <a:off x="5897943" y="2367167"/>
              <a:ext cx="835200" cy="208500"/>
            </a:xfrm>
            <a:prstGeom prst="rect">
              <a:avLst/>
            </a:prstGeom>
            <a:noFill/>
            <a:ln>
              <a:noFill/>
            </a:ln>
          </p:spPr>
          <p:txBody>
            <a:bodyPr anchorCtr="0" anchor="t" bIns="0" lIns="0" spcFirstLastPara="1" rIns="0" wrap="square" tIns="0">
              <a:noAutofit/>
            </a:bodyPr>
            <a:lstStyle/>
            <a:p>
              <a:pPr indent="0" lvl="0" marL="0" rtl="0" algn="ctr">
                <a:lnSpc>
                  <a:spcPct val="20000"/>
                </a:lnSpc>
                <a:spcBef>
                  <a:spcPts val="0"/>
                </a:spcBef>
                <a:spcAft>
                  <a:spcPts val="0"/>
                </a:spcAft>
                <a:buNone/>
              </a:pPr>
              <a:r>
                <a:rPr lang="en" sz="2600">
                  <a:solidFill>
                    <a:srgbClr val="595959"/>
                  </a:solidFill>
                </a:rPr>
                <a:t>.</a:t>
              </a:r>
              <a:br>
                <a:rPr lang="en" sz="2600">
                  <a:solidFill>
                    <a:srgbClr val="595959"/>
                  </a:solidFill>
                </a:rPr>
              </a:br>
              <a:r>
                <a:rPr lang="en" sz="2600">
                  <a:solidFill>
                    <a:srgbClr val="595959"/>
                  </a:solidFill>
                </a:rPr>
                <a:t>.</a:t>
              </a:r>
              <a:br>
                <a:rPr lang="en" sz="2600">
                  <a:solidFill>
                    <a:srgbClr val="595959"/>
                  </a:solidFill>
                </a:rPr>
              </a:br>
              <a:r>
                <a:rPr lang="en" sz="2600">
                  <a:solidFill>
                    <a:srgbClr val="595959"/>
                  </a:solidFill>
                </a:rPr>
                <a:t>.</a:t>
              </a:r>
              <a:endParaRPr sz="2600">
                <a:solidFill>
                  <a:srgbClr val="595959"/>
                </a:solidFill>
              </a:endParaRPr>
            </a:p>
          </p:txBody>
        </p:sp>
        <p:grpSp>
          <p:nvGrpSpPr>
            <p:cNvPr id="602" name="Google Shape;602;p46"/>
            <p:cNvGrpSpPr/>
            <p:nvPr/>
          </p:nvGrpSpPr>
          <p:grpSpPr>
            <a:xfrm>
              <a:off x="4487823" y="1265261"/>
              <a:ext cx="3525191" cy="501920"/>
              <a:chOff x="4446948" y="1052557"/>
              <a:chExt cx="3525191" cy="790301"/>
            </a:xfrm>
          </p:grpSpPr>
          <p:sp>
            <p:nvSpPr>
              <p:cNvPr id="603" name="Google Shape;603;p46"/>
              <p:cNvSpPr/>
              <p:nvPr/>
            </p:nvSpPr>
            <p:spPr>
              <a:xfrm>
                <a:off x="4446948" y="1306793"/>
                <a:ext cx="758100" cy="3282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78225" lIns="39100" spcFirstLastPara="1" rIns="39100" wrap="square" tIns="78225">
                <a:noAutofit/>
              </a:bodyPr>
              <a:lstStyle/>
              <a:p>
                <a:pPr indent="0" lvl="0" marL="0" rtl="0" algn="ctr">
                  <a:spcBef>
                    <a:spcPts val="0"/>
                  </a:spcBef>
                  <a:spcAft>
                    <a:spcPts val="0"/>
                  </a:spcAft>
                  <a:buNone/>
                </a:pPr>
                <a:r>
                  <a:rPr lang="en" sz="1300">
                    <a:latin typeface="Google Sans"/>
                    <a:ea typeface="Google Sans"/>
                    <a:cs typeface="Google Sans"/>
                    <a:sym typeface="Google Sans"/>
                  </a:rPr>
                  <a:t>Design 1</a:t>
                </a:r>
                <a:endParaRPr sz="1300">
                  <a:latin typeface="Google Sans"/>
                  <a:ea typeface="Google Sans"/>
                  <a:cs typeface="Google Sans"/>
                  <a:sym typeface="Google Sans"/>
                </a:endParaRPr>
              </a:p>
            </p:txBody>
          </p:sp>
          <p:sp>
            <p:nvSpPr>
              <p:cNvPr id="604" name="Google Shape;604;p46"/>
              <p:cNvSpPr/>
              <p:nvPr/>
            </p:nvSpPr>
            <p:spPr>
              <a:xfrm>
                <a:off x="7049039" y="1052557"/>
                <a:ext cx="923100" cy="328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100">
                    <a:latin typeface="Google Sans"/>
                    <a:ea typeface="Google Sans"/>
                    <a:cs typeface="Google Sans"/>
                    <a:sym typeface="Google Sans"/>
                  </a:rPr>
                  <a:t>Simulation</a:t>
                </a:r>
                <a:endParaRPr sz="1100">
                  <a:latin typeface="Google Sans"/>
                  <a:ea typeface="Google Sans"/>
                  <a:cs typeface="Google Sans"/>
                  <a:sym typeface="Google Sans"/>
                </a:endParaRPr>
              </a:p>
            </p:txBody>
          </p:sp>
          <p:cxnSp>
            <p:nvCxnSpPr>
              <p:cNvPr id="605" name="Google Shape;605;p46"/>
              <p:cNvCxnSpPr>
                <a:stCxn id="606" idx="3"/>
                <a:endCxn id="604" idx="1"/>
              </p:cNvCxnSpPr>
              <p:nvPr/>
            </p:nvCxnSpPr>
            <p:spPr>
              <a:xfrm>
                <a:off x="6833057" y="1216641"/>
                <a:ext cx="216000" cy="0"/>
              </a:xfrm>
              <a:prstGeom prst="straightConnector1">
                <a:avLst/>
              </a:prstGeom>
              <a:noFill/>
              <a:ln cap="flat" cmpd="sng" w="9525">
                <a:solidFill>
                  <a:srgbClr val="595959"/>
                </a:solidFill>
                <a:prstDash val="solid"/>
                <a:round/>
                <a:headEnd len="med" w="med" type="none"/>
                <a:tailEnd len="med" w="med" type="triangle"/>
              </a:ln>
            </p:spPr>
          </p:cxnSp>
          <p:grpSp>
            <p:nvGrpSpPr>
              <p:cNvPr id="607" name="Google Shape;607;p46"/>
              <p:cNvGrpSpPr/>
              <p:nvPr/>
            </p:nvGrpSpPr>
            <p:grpSpPr>
              <a:xfrm>
                <a:off x="6286147" y="1112173"/>
                <a:ext cx="546910" cy="730686"/>
                <a:chOff x="6069241" y="1111485"/>
                <a:chExt cx="546910" cy="631590"/>
              </a:xfrm>
            </p:grpSpPr>
            <p:sp>
              <p:nvSpPr>
                <p:cNvPr id="606" name="Google Shape;606;p46"/>
                <p:cNvSpPr/>
                <p:nvPr/>
              </p:nvSpPr>
              <p:spPr>
                <a:xfrm>
                  <a:off x="6069251" y="1111485"/>
                  <a:ext cx="546900" cy="1806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300">
                      <a:latin typeface="Google Sans"/>
                      <a:ea typeface="Google Sans"/>
                      <a:cs typeface="Google Sans"/>
                      <a:sym typeface="Google Sans"/>
                    </a:rPr>
                    <a:t>PEX</a:t>
                  </a:r>
                  <a:endParaRPr sz="1300">
                    <a:latin typeface="Google Sans"/>
                    <a:ea typeface="Google Sans"/>
                    <a:cs typeface="Google Sans"/>
                    <a:sym typeface="Google Sans"/>
                  </a:endParaRPr>
                </a:p>
              </p:txBody>
            </p:sp>
            <p:sp>
              <p:nvSpPr>
                <p:cNvPr id="608" name="Google Shape;608;p46"/>
                <p:cNvSpPr/>
                <p:nvPr/>
              </p:nvSpPr>
              <p:spPr>
                <a:xfrm>
                  <a:off x="6069251" y="1336986"/>
                  <a:ext cx="546900" cy="1806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200">
                      <a:latin typeface="Google Sans"/>
                      <a:ea typeface="Google Sans"/>
                      <a:cs typeface="Google Sans"/>
                      <a:sym typeface="Google Sans"/>
                    </a:rPr>
                    <a:t>DRC</a:t>
                  </a:r>
                  <a:endParaRPr sz="1200">
                    <a:latin typeface="Google Sans"/>
                    <a:ea typeface="Google Sans"/>
                    <a:cs typeface="Google Sans"/>
                    <a:sym typeface="Google Sans"/>
                  </a:endParaRPr>
                </a:p>
              </p:txBody>
            </p:sp>
            <p:sp>
              <p:nvSpPr>
                <p:cNvPr id="609" name="Google Shape;609;p46"/>
                <p:cNvSpPr/>
                <p:nvPr/>
              </p:nvSpPr>
              <p:spPr>
                <a:xfrm>
                  <a:off x="6069241" y="1562474"/>
                  <a:ext cx="546900" cy="1806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300">
                      <a:latin typeface="Google Sans"/>
                      <a:ea typeface="Google Sans"/>
                      <a:cs typeface="Google Sans"/>
                      <a:sym typeface="Google Sans"/>
                    </a:rPr>
                    <a:t>LVS</a:t>
                  </a:r>
                  <a:endParaRPr sz="1300">
                    <a:latin typeface="Google Sans"/>
                    <a:ea typeface="Google Sans"/>
                    <a:cs typeface="Google Sans"/>
                    <a:sym typeface="Google Sans"/>
                  </a:endParaRPr>
                </a:p>
              </p:txBody>
            </p:sp>
          </p:grpSp>
          <p:sp>
            <p:nvSpPr>
              <p:cNvPr id="610" name="Google Shape;610;p46"/>
              <p:cNvSpPr/>
              <p:nvPr/>
            </p:nvSpPr>
            <p:spPr>
              <a:xfrm>
                <a:off x="5376031" y="1308247"/>
                <a:ext cx="783300" cy="328200"/>
              </a:xfrm>
              <a:prstGeom prst="roundRect">
                <a:avLst>
                  <a:gd fmla="val 6800" name="adj"/>
                </a:avLst>
              </a:prstGeom>
              <a:solidFill>
                <a:srgbClr val="FFFFFF"/>
              </a:solidFill>
              <a:ln cap="flat" cmpd="sng" w="19050">
                <a:solidFill>
                  <a:srgbClr val="595959"/>
                </a:solidFill>
                <a:prstDash val="dash"/>
                <a:round/>
                <a:headEnd len="sm" w="sm" type="none"/>
                <a:tailEnd len="sm" w="sm" type="none"/>
              </a:ln>
            </p:spPr>
            <p:txBody>
              <a:bodyPr anchorCtr="0" anchor="ctr" bIns="78225" lIns="23475" spcFirstLastPara="1" rIns="23475" wrap="square" tIns="78225">
                <a:noAutofit/>
              </a:bodyPr>
              <a:lstStyle/>
              <a:p>
                <a:pPr indent="0" lvl="0" marL="0" rtl="0" algn="ctr">
                  <a:spcBef>
                    <a:spcPts val="0"/>
                  </a:spcBef>
                  <a:spcAft>
                    <a:spcPts val="0"/>
                  </a:spcAft>
                  <a:buNone/>
                </a:pPr>
                <a:r>
                  <a:rPr lang="en" sz="1500">
                    <a:latin typeface="Google Sans"/>
                    <a:ea typeface="Google Sans"/>
                    <a:cs typeface="Google Sans"/>
                    <a:sym typeface="Google Sans"/>
                  </a:rPr>
                  <a:t>Flow</a:t>
                </a:r>
                <a:endParaRPr b="1" sz="1100">
                  <a:latin typeface="Google Sans"/>
                  <a:ea typeface="Google Sans"/>
                  <a:cs typeface="Google Sans"/>
                  <a:sym typeface="Google Sans"/>
                </a:endParaRPr>
              </a:p>
            </p:txBody>
          </p:sp>
          <p:cxnSp>
            <p:nvCxnSpPr>
              <p:cNvPr id="611" name="Google Shape;611;p46"/>
              <p:cNvCxnSpPr>
                <a:stCxn id="603" idx="3"/>
                <a:endCxn id="610" idx="1"/>
              </p:cNvCxnSpPr>
              <p:nvPr/>
            </p:nvCxnSpPr>
            <p:spPr>
              <a:xfrm>
                <a:off x="5205048" y="1470893"/>
                <a:ext cx="171000" cy="1500"/>
              </a:xfrm>
              <a:prstGeom prst="straightConnector1">
                <a:avLst/>
              </a:prstGeom>
              <a:noFill/>
              <a:ln cap="flat" cmpd="sng" w="9525">
                <a:solidFill>
                  <a:srgbClr val="000000"/>
                </a:solidFill>
                <a:prstDash val="solid"/>
                <a:round/>
                <a:headEnd len="med" w="med" type="none"/>
                <a:tailEnd len="med" w="med" type="triangle"/>
              </a:ln>
            </p:spPr>
          </p:cxnSp>
          <p:cxnSp>
            <p:nvCxnSpPr>
              <p:cNvPr id="612" name="Google Shape;612;p46"/>
              <p:cNvCxnSpPr>
                <a:stCxn id="610" idx="3"/>
                <a:endCxn id="608" idx="1"/>
              </p:cNvCxnSpPr>
              <p:nvPr/>
            </p:nvCxnSpPr>
            <p:spPr>
              <a:xfrm>
                <a:off x="6159331" y="1472347"/>
                <a:ext cx="126900" cy="5100"/>
              </a:xfrm>
              <a:prstGeom prst="bentConnector3">
                <a:avLst>
                  <a:gd fmla="val 49971" name="adj1"/>
                </a:avLst>
              </a:prstGeom>
              <a:noFill/>
              <a:ln cap="flat" cmpd="sng" w="9525">
                <a:solidFill>
                  <a:srgbClr val="000000"/>
                </a:solidFill>
                <a:prstDash val="solid"/>
                <a:round/>
                <a:headEnd len="med" w="med" type="none"/>
                <a:tailEnd len="med" w="med" type="none"/>
              </a:ln>
            </p:spPr>
          </p:cxnSp>
          <p:cxnSp>
            <p:nvCxnSpPr>
              <p:cNvPr id="613" name="Google Shape;613;p46"/>
              <p:cNvCxnSpPr>
                <a:stCxn id="610" idx="3"/>
                <a:endCxn id="606" idx="1"/>
              </p:cNvCxnSpPr>
              <p:nvPr/>
            </p:nvCxnSpPr>
            <p:spPr>
              <a:xfrm flipH="1" rot="10800000">
                <a:off x="6159331" y="1216747"/>
                <a:ext cx="126900" cy="255600"/>
              </a:xfrm>
              <a:prstGeom prst="bentConnector3">
                <a:avLst>
                  <a:gd fmla="val 49971" name="adj1"/>
                </a:avLst>
              </a:prstGeom>
              <a:noFill/>
              <a:ln cap="flat" cmpd="sng" w="9525">
                <a:solidFill>
                  <a:srgbClr val="000000"/>
                </a:solidFill>
                <a:prstDash val="solid"/>
                <a:round/>
                <a:headEnd len="med" w="med" type="none"/>
                <a:tailEnd len="med" w="med" type="none"/>
              </a:ln>
            </p:spPr>
          </p:cxnSp>
          <p:cxnSp>
            <p:nvCxnSpPr>
              <p:cNvPr id="614" name="Google Shape;614;p46"/>
              <p:cNvCxnSpPr>
                <a:stCxn id="610" idx="3"/>
                <a:endCxn id="609" idx="1"/>
              </p:cNvCxnSpPr>
              <p:nvPr/>
            </p:nvCxnSpPr>
            <p:spPr>
              <a:xfrm>
                <a:off x="6159331" y="1472347"/>
                <a:ext cx="126900" cy="266100"/>
              </a:xfrm>
              <a:prstGeom prst="bentConnector3">
                <a:avLst>
                  <a:gd fmla="val 49967" name="adj1"/>
                </a:avLst>
              </a:prstGeom>
              <a:noFill/>
              <a:ln cap="flat" cmpd="sng" w="9525">
                <a:solidFill>
                  <a:srgbClr val="000000"/>
                </a:solidFill>
                <a:prstDash val="solid"/>
                <a:round/>
                <a:headEnd len="med" w="med" type="none"/>
                <a:tailEnd len="med" w="med" type="none"/>
              </a:ln>
            </p:spPr>
          </p:cxnSp>
        </p:grpSp>
      </p:grpSp>
      <p:grpSp>
        <p:nvGrpSpPr>
          <p:cNvPr id="615" name="Google Shape;615;p46"/>
          <p:cNvGrpSpPr/>
          <p:nvPr/>
        </p:nvGrpSpPr>
        <p:grpSpPr>
          <a:xfrm>
            <a:off x="5112836" y="2228765"/>
            <a:ext cx="3981703" cy="493543"/>
            <a:chOff x="4446948" y="1052557"/>
            <a:chExt cx="3525191" cy="790301"/>
          </a:xfrm>
        </p:grpSpPr>
        <p:sp>
          <p:nvSpPr>
            <p:cNvPr id="616" name="Google Shape;616;p46"/>
            <p:cNvSpPr/>
            <p:nvPr/>
          </p:nvSpPr>
          <p:spPr>
            <a:xfrm>
              <a:off x="4446948" y="1306793"/>
              <a:ext cx="758100" cy="3282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78225" lIns="39100" spcFirstLastPara="1" rIns="39100" wrap="square" tIns="78225">
              <a:noAutofit/>
            </a:bodyPr>
            <a:lstStyle/>
            <a:p>
              <a:pPr indent="0" lvl="0" marL="0" rtl="0" algn="ctr">
                <a:spcBef>
                  <a:spcPts val="0"/>
                </a:spcBef>
                <a:spcAft>
                  <a:spcPts val="0"/>
                </a:spcAft>
                <a:buNone/>
              </a:pPr>
              <a:r>
                <a:rPr lang="en" sz="1300">
                  <a:latin typeface="Google Sans"/>
                  <a:ea typeface="Google Sans"/>
                  <a:cs typeface="Google Sans"/>
                  <a:sym typeface="Google Sans"/>
                </a:rPr>
                <a:t>Design 2</a:t>
              </a:r>
              <a:endParaRPr sz="1300">
                <a:latin typeface="Google Sans"/>
                <a:ea typeface="Google Sans"/>
                <a:cs typeface="Google Sans"/>
                <a:sym typeface="Google Sans"/>
              </a:endParaRPr>
            </a:p>
          </p:txBody>
        </p:sp>
        <p:sp>
          <p:nvSpPr>
            <p:cNvPr id="617" name="Google Shape;617;p46"/>
            <p:cNvSpPr/>
            <p:nvPr/>
          </p:nvSpPr>
          <p:spPr>
            <a:xfrm>
              <a:off x="7049039" y="1052557"/>
              <a:ext cx="923100" cy="328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100">
                  <a:latin typeface="Google Sans"/>
                  <a:ea typeface="Google Sans"/>
                  <a:cs typeface="Google Sans"/>
                  <a:sym typeface="Google Sans"/>
                </a:rPr>
                <a:t>Simulation</a:t>
              </a:r>
              <a:endParaRPr sz="1100">
                <a:latin typeface="Google Sans"/>
                <a:ea typeface="Google Sans"/>
                <a:cs typeface="Google Sans"/>
                <a:sym typeface="Google Sans"/>
              </a:endParaRPr>
            </a:p>
          </p:txBody>
        </p:sp>
        <p:cxnSp>
          <p:nvCxnSpPr>
            <p:cNvPr id="618" name="Google Shape;618;p46"/>
            <p:cNvCxnSpPr>
              <a:stCxn id="619" idx="3"/>
              <a:endCxn id="617" idx="1"/>
            </p:cNvCxnSpPr>
            <p:nvPr/>
          </p:nvCxnSpPr>
          <p:spPr>
            <a:xfrm>
              <a:off x="6833057" y="1216641"/>
              <a:ext cx="216000" cy="0"/>
            </a:xfrm>
            <a:prstGeom prst="straightConnector1">
              <a:avLst/>
            </a:prstGeom>
            <a:noFill/>
            <a:ln cap="flat" cmpd="sng" w="9525">
              <a:solidFill>
                <a:srgbClr val="595959"/>
              </a:solidFill>
              <a:prstDash val="solid"/>
              <a:round/>
              <a:headEnd len="med" w="med" type="none"/>
              <a:tailEnd len="med" w="med" type="triangle"/>
            </a:ln>
          </p:spPr>
        </p:cxnSp>
        <p:grpSp>
          <p:nvGrpSpPr>
            <p:cNvPr id="620" name="Google Shape;620;p46"/>
            <p:cNvGrpSpPr/>
            <p:nvPr/>
          </p:nvGrpSpPr>
          <p:grpSpPr>
            <a:xfrm>
              <a:off x="6286147" y="1112173"/>
              <a:ext cx="546910" cy="730686"/>
              <a:chOff x="6069241" y="1111485"/>
              <a:chExt cx="546910" cy="631590"/>
            </a:xfrm>
          </p:grpSpPr>
          <p:sp>
            <p:nvSpPr>
              <p:cNvPr id="619" name="Google Shape;619;p46"/>
              <p:cNvSpPr/>
              <p:nvPr/>
            </p:nvSpPr>
            <p:spPr>
              <a:xfrm>
                <a:off x="6069251" y="1111485"/>
                <a:ext cx="546900" cy="1806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300">
                    <a:latin typeface="Google Sans"/>
                    <a:ea typeface="Google Sans"/>
                    <a:cs typeface="Google Sans"/>
                    <a:sym typeface="Google Sans"/>
                  </a:rPr>
                  <a:t>PEX</a:t>
                </a:r>
                <a:endParaRPr sz="1300">
                  <a:latin typeface="Google Sans"/>
                  <a:ea typeface="Google Sans"/>
                  <a:cs typeface="Google Sans"/>
                  <a:sym typeface="Google Sans"/>
                </a:endParaRPr>
              </a:p>
            </p:txBody>
          </p:sp>
          <p:sp>
            <p:nvSpPr>
              <p:cNvPr id="621" name="Google Shape;621;p46"/>
              <p:cNvSpPr/>
              <p:nvPr/>
            </p:nvSpPr>
            <p:spPr>
              <a:xfrm>
                <a:off x="6069251" y="1336986"/>
                <a:ext cx="546900" cy="1806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200">
                    <a:latin typeface="Google Sans"/>
                    <a:ea typeface="Google Sans"/>
                    <a:cs typeface="Google Sans"/>
                    <a:sym typeface="Google Sans"/>
                  </a:rPr>
                  <a:t>DRC</a:t>
                </a:r>
                <a:endParaRPr sz="1200">
                  <a:latin typeface="Google Sans"/>
                  <a:ea typeface="Google Sans"/>
                  <a:cs typeface="Google Sans"/>
                  <a:sym typeface="Google Sans"/>
                </a:endParaRPr>
              </a:p>
            </p:txBody>
          </p:sp>
          <p:sp>
            <p:nvSpPr>
              <p:cNvPr id="622" name="Google Shape;622;p46"/>
              <p:cNvSpPr/>
              <p:nvPr/>
            </p:nvSpPr>
            <p:spPr>
              <a:xfrm>
                <a:off x="6069241" y="1562474"/>
                <a:ext cx="546900" cy="1806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300">
                    <a:latin typeface="Google Sans"/>
                    <a:ea typeface="Google Sans"/>
                    <a:cs typeface="Google Sans"/>
                    <a:sym typeface="Google Sans"/>
                  </a:rPr>
                  <a:t>LVS</a:t>
                </a:r>
                <a:endParaRPr sz="1300">
                  <a:latin typeface="Google Sans"/>
                  <a:ea typeface="Google Sans"/>
                  <a:cs typeface="Google Sans"/>
                  <a:sym typeface="Google Sans"/>
                </a:endParaRPr>
              </a:p>
            </p:txBody>
          </p:sp>
        </p:grpSp>
        <p:sp>
          <p:nvSpPr>
            <p:cNvPr id="623" name="Google Shape;623;p46"/>
            <p:cNvSpPr/>
            <p:nvPr/>
          </p:nvSpPr>
          <p:spPr>
            <a:xfrm>
              <a:off x="5376031" y="1308247"/>
              <a:ext cx="783300" cy="328200"/>
            </a:xfrm>
            <a:prstGeom prst="roundRect">
              <a:avLst>
                <a:gd fmla="val 6800" name="adj"/>
              </a:avLst>
            </a:prstGeom>
            <a:solidFill>
              <a:srgbClr val="FFFFFF"/>
            </a:solidFill>
            <a:ln cap="flat" cmpd="sng" w="19050">
              <a:solidFill>
                <a:srgbClr val="595959"/>
              </a:solidFill>
              <a:prstDash val="dash"/>
              <a:round/>
              <a:headEnd len="sm" w="sm" type="none"/>
              <a:tailEnd len="sm" w="sm" type="none"/>
            </a:ln>
          </p:spPr>
          <p:txBody>
            <a:bodyPr anchorCtr="0" anchor="ctr" bIns="78225" lIns="23475" spcFirstLastPara="1" rIns="23475" wrap="square" tIns="78225">
              <a:noAutofit/>
            </a:bodyPr>
            <a:lstStyle/>
            <a:p>
              <a:pPr indent="0" lvl="0" marL="0" rtl="0" algn="ctr">
                <a:spcBef>
                  <a:spcPts val="0"/>
                </a:spcBef>
                <a:spcAft>
                  <a:spcPts val="0"/>
                </a:spcAft>
                <a:buNone/>
              </a:pPr>
              <a:r>
                <a:rPr lang="en" sz="1500">
                  <a:latin typeface="Google Sans"/>
                  <a:ea typeface="Google Sans"/>
                  <a:cs typeface="Google Sans"/>
                  <a:sym typeface="Google Sans"/>
                </a:rPr>
                <a:t>Flow</a:t>
              </a:r>
              <a:endParaRPr b="1" sz="1100">
                <a:latin typeface="Google Sans"/>
                <a:ea typeface="Google Sans"/>
                <a:cs typeface="Google Sans"/>
                <a:sym typeface="Google Sans"/>
              </a:endParaRPr>
            </a:p>
          </p:txBody>
        </p:sp>
        <p:cxnSp>
          <p:nvCxnSpPr>
            <p:cNvPr id="624" name="Google Shape;624;p46"/>
            <p:cNvCxnSpPr>
              <a:stCxn id="616" idx="3"/>
              <a:endCxn id="623" idx="1"/>
            </p:cNvCxnSpPr>
            <p:nvPr/>
          </p:nvCxnSpPr>
          <p:spPr>
            <a:xfrm>
              <a:off x="5205048" y="1470893"/>
              <a:ext cx="171000" cy="1500"/>
            </a:xfrm>
            <a:prstGeom prst="straightConnector1">
              <a:avLst/>
            </a:prstGeom>
            <a:noFill/>
            <a:ln cap="flat" cmpd="sng" w="9525">
              <a:solidFill>
                <a:srgbClr val="000000"/>
              </a:solidFill>
              <a:prstDash val="solid"/>
              <a:round/>
              <a:headEnd len="med" w="med" type="none"/>
              <a:tailEnd len="med" w="med" type="triangle"/>
            </a:ln>
          </p:spPr>
        </p:cxnSp>
        <p:cxnSp>
          <p:nvCxnSpPr>
            <p:cNvPr id="625" name="Google Shape;625;p46"/>
            <p:cNvCxnSpPr>
              <a:stCxn id="623" idx="3"/>
              <a:endCxn id="621" idx="1"/>
            </p:cNvCxnSpPr>
            <p:nvPr/>
          </p:nvCxnSpPr>
          <p:spPr>
            <a:xfrm>
              <a:off x="6159331" y="1472347"/>
              <a:ext cx="126900" cy="5100"/>
            </a:xfrm>
            <a:prstGeom prst="bentConnector3">
              <a:avLst>
                <a:gd fmla="val 49971" name="adj1"/>
              </a:avLst>
            </a:prstGeom>
            <a:noFill/>
            <a:ln cap="flat" cmpd="sng" w="9525">
              <a:solidFill>
                <a:srgbClr val="000000"/>
              </a:solidFill>
              <a:prstDash val="solid"/>
              <a:round/>
              <a:headEnd len="med" w="med" type="none"/>
              <a:tailEnd len="med" w="med" type="none"/>
            </a:ln>
          </p:spPr>
        </p:cxnSp>
        <p:cxnSp>
          <p:nvCxnSpPr>
            <p:cNvPr id="626" name="Google Shape;626;p46"/>
            <p:cNvCxnSpPr>
              <a:stCxn id="623" idx="3"/>
              <a:endCxn id="619" idx="1"/>
            </p:cNvCxnSpPr>
            <p:nvPr/>
          </p:nvCxnSpPr>
          <p:spPr>
            <a:xfrm flipH="1" rot="10800000">
              <a:off x="6159331" y="1216747"/>
              <a:ext cx="126900" cy="255600"/>
            </a:xfrm>
            <a:prstGeom prst="bentConnector3">
              <a:avLst>
                <a:gd fmla="val 49971" name="adj1"/>
              </a:avLst>
            </a:prstGeom>
            <a:noFill/>
            <a:ln cap="flat" cmpd="sng" w="9525">
              <a:solidFill>
                <a:srgbClr val="000000"/>
              </a:solidFill>
              <a:prstDash val="solid"/>
              <a:round/>
              <a:headEnd len="med" w="med" type="none"/>
              <a:tailEnd len="med" w="med" type="none"/>
            </a:ln>
          </p:spPr>
        </p:cxnSp>
        <p:cxnSp>
          <p:nvCxnSpPr>
            <p:cNvPr id="627" name="Google Shape;627;p46"/>
            <p:cNvCxnSpPr>
              <a:stCxn id="623" idx="3"/>
              <a:endCxn id="622" idx="1"/>
            </p:cNvCxnSpPr>
            <p:nvPr/>
          </p:nvCxnSpPr>
          <p:spPr>
            <a:xfrm>
              <a:off x="6159331" y="1472347"/>
              <a:ext cx="126900" cy="266100"/>
            </a:xfrm>
            <a:prstGeom prst="bentConnector3">
              <a:avLst>
                <a:gd fmla="val 49967" name="adj1"/>
              </a:avLst>
            </a:prstGeom>
            <a:noFill/>
            <a:ln cap="flat" cmpd="sng" w="9525">
              <a:solidFill>
                <a:srgbClr val="000000"/>
              </a:solidFill>
              <a:prstDash val="solid"/>
              <a:round/>
              <a:headEnd len="med" w="med" type="none"/>
              <a:tailEnd len="med" w="med" type="none"/>
            </a:ln>
          </p:spPr>
        </p:cxnSp>
      </p:grpSp>
      <p:grpSp>
        <p:nvGrpSpPr>
          <p:cNvPr id="628" name="Google Shape;628;p46"/>
          <p:cNvGrpSpPr/>
          <p:nvPr/>
        </p:nvGrpSpPr>
        <p:grpSpPr>
          <a:xfrm>
            <a:off x="5112836" y="3061241"/>
            <a:ext cx="3981703" cy="493543"/>
            <a:chOff x="4446948" y="1052557"/>
            <a:chExt cx="3525191" cy="790301"/>
          </a:xfrm>
        </p:grpSpPr>
        <p:sp>
          <p:nvSpPr>
            <p:cNvPr id="629" name="Google Shape;629;p46"/>
            <p:cNvSpPr/>
            <p:nvPr/>
          </p:nvSpPr>
          <p:spPr>
            <a:xfrm>
              <a:off x="4446948" y="1306793"/>
              <a:ext cx="758100" cy="3282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78225" lIns="39100" spcFirstLastPara="1" rIns="39100" wrap="square" tIns="78225">
              <a:noAutofit/>
            </a:bodyPr>
            <a:lstStyle/>
            <a:p>
              <a:pPr indent="0" lvl="0" marL="0" rtl="0" algn="ctr">
                <a:spcBef>
                  <a:spcPts val="0"/>
                </a:spcBef>
                <a:spcAft>
                  <a:spcPts val="0"/>
                </a:spcAft>
                <a:buNone/>
              </a:pPr>
              <a:r>
                <a:rPr lang="en" sz="1200">
                  <a:latin typeface="Google Sans"/>
                  <a:ea typeface="Google Sans"/>
                  <a:cs typeface="Google Sans"/>
                  <a:sym typeface="Google Sans"/>
                </a:rPr>
                <a:t>Design N</a:t>
              </a:r>
              <a:endParaRPr sz="1200">
                <a:latin typeface="Google Sans"/>
                <a:ea typeface="Google Sans"/>
                <a:cs typeface="Google Sans"/>
                <a:sym typeface="Google Sans"/>
              </a:endParaRPr>
            </a:p>
          </p:txBody>
        </p:sp>
        <p:sp>
          <p:nvSpPr>
            <p:cNvPr id="630" name="Google Shape;630;p46"/>
            <p:cNvSpPr/>
            <p:nvPr/>
          </p:nvSpPr>
          <p:spPr>
            <a:xfrm>
              <a:off x="7049039" y="1052557"/>
              <a:ext cx="923100" cy="3282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100">
                  <a:latin typeface="Google Sans"/>
                  <a:ea typeface="Google Sans"/>
                  <a:cs typeface="Google Sans"/>
                  <a:sym typeface="Google Sans"/>
                </a:rPr>
                <a:t>Simulation</a:t>
              </a:r>
              <a:endParaRPr sz="1100">
                <a:latin typeface="Google Sans"/>
                <a:ea typeface="Google Sans"/>
                <a:cs typeface="Google Sans"/>
                <a:sym typeface="Google Sans"/>
              </a:endParaRPr>
            </a:p>
          </p:txBody>
        </p:sp>
        <p:cxnSp>
          <p:nvCxnSpPr>
            <p:cNvPr id="631" name="Google Shape;631;p46"/>
            <p:cNvCxnSpPr>
              <a:stCxn id="632" idx="3"/>
              <a:endCxn id="630" idx="1"/>
            </p:cNvCxnSpPr>
            <p:nvPr/>
          </p:nvCxnSpPr>
          <p:spPr>
            <a:xfrm>
              <a:off x="6833057" y="1216641"/>
              <a:ext cx="216000" cy="0"/>
            </a:xfrm>
            <a:prstGeom prst="straightConnector1">
              <a:avLst/>
            </a:prstGeom>
            <a:noFill/>
            <a:ln cap="flat" cmpd="sng" w="9525">
              <a:solidFill>
                <a:srgbClr val="595959"/>
              </a:solidFill>
              <a:prstDash val="solid"/>
              <a:round/>
              <a:headEnd len="med" w="med" type="none"/>
              <a:tailEnd len="med" w="med" type="triangle"/>
            </a:ln>
          </p:spPr>
        </p:cxnSp>
        <p:grpSp>
          <p:nvGrpSpPr>
            <p:cNvPr id="633" name="Google Shape;633;p46"/>
            <p:cNvGrpSpPr/>
            <p:nvPr/>
          </p:nvGrpSpPr>
          <p:grpSpPr>
            <a:xfrm>
              <a:off x="6286147" y="1112173"/>
              <a:ext cx="546910" cy="730686"/>
              <a:chOff x="6069241" y="1111485"/>
              <a:chExt cx="546910" cy="631590"/>
            </a:xfrm>
          </p:grpSpPr>
          <p:sp>
            <p:nvSpPr>
              <p:cNvPr id="632" name="Google Shape;632;p46"/>
              <p:cNvSpPr/>
              <p:nvPr/>
            </p:nvSpPr>
            <p:spPr>
              <a:xfrm>
                <a:off x="6069251" y="1111485"/>
                <a:ext cx="546900" cy="1806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300">
                    <a:latin typeface="Google Sans"/>
                    <a:ea typeface="Google Sans"/>
                    <a:cs typeface="Google Sans"/>
                    <a:sym typeface="Google Sans"/>
                  </a:rPr>
                  <a:t>PEX</a:t>
                </a:r>
                <a:endParaRPr sz="1300">
                  <a:latin typeface="Google Sans"/>
                  <a:ea typeface="Google Sans"/>
                  <a:cs typeface="Google Sans"/>
                  <a:sym typeface="Google Sans"/>
                </a:endParaRPr>
              </a:p>
            </p:txBody>
          </p:sp>
          <p:sp>
            <p:nvSpPr>
              <p:cNvPr id="634" name="Google Shape;634;p46"/>
              <p:cNvSpPr/>
              <p:nvPr/>
            </p:nvSpPr>
            <p:spPr>
              <a:xfrm>
                <a:off x="6069251" y="1336986"/>
                <a:ext cx="546900" cy="1806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200">
                    <a:latin typeface="Google Sans"/>
                    <a:ea typeface="Google Sans"/>
                    <a:cs typeface="Google Sans"/>
                    <a:sym typeface="Google Sans"/>
                  </a:rPr>
                  <a:t>DRC</a:t>
                </a:r>
                <a:endParaRPr sz="1200">
                  <a:latin typeface="Google Sans"/>
                  <a:ea typeface="Google Sans"/>
                  <a:cs typeface="Google Sans"/>
                  <a:sym typeface="Google Sans"/>
                </a:endParaRPr>
              </a:p>
            </p:txBody>
          </p:sp>
          <p:sp>
            <p:nvSpPr>
              <p:cNvPr id="635" name="Google Shape;635;p46"/>
              <p:cNvSpPr/>
              <p:nvPr/>
            </p:nvSpPr>
            <p:spPr>
              <a:xfrm>
                <a:off x="6069241" y="1562474"/>
                <a:ext cx="546900" cy="1806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300">
                    <a:latin typeface="Google Sans"/>
                    <a:ea typeface="Google Sans"/>
                    <a:cs typeface="Google Sans"/>
                    <a:sym typeface="Google Sans"/>
                  </a:rPr>
                  <a:t>LVS</a:t>
                </a:r>
                <a:endParaRPr sz="1300">
                  <a:latin typeface="Google Sans"/>
                  <a:ea typeface="Google Sans"/>
                  <a:cs typeface="Google Sans"/>
                  <a:sym typeface="Google Sans"/>
                </a:endParaRPr>
              </a:p>
            </p:txBody>
          </p:sp>
        </p:grpSp>
        <p:sp>
          <p:nvSpPr>
            <p:cNvPr id="636" name="Google Shape;636;p46"/>
            <p:cNvSpPr/>
            <p:nvPr/>
          </p:nvSpPr>
          <p:spPr>
            <a:xfrm>
              <a:off x="5376031" y="1308247"/>
              <a:ext cx="783300" cy="328200"/>
            </a:xfrm>
            <a:prstGeom prst="roundRect">
              <a:avLst>
                <a:gd fmla="val 6800" name="adj"/>
              </a:avLst>
            </a:prstGeom>
            <a:solidFill>
              <a:srgbClr val="FFFFFF"/>
            </a:solidFill>
            <a:ln cap="flat" cmpd="sng" w="19050">
              <a:solidFill>
                <a:srgbClr val="595959"/>
              </a:solidFill>
              <a:prstDash val="dash"/>
              <a:round/>
              <a:headEnd len="sm" w="sm" type="none"/>
              <a:tailEnd len="sm" w="sm" type="none"/>
            </a:ln>
          </p:spPr>
          <p:txBody>
            <a:bodyPr anchorCtr="0" anchor="ctr" bIns="78225" lIns="23475" spcFirstLastPara="1" rIns="23475" wrap="square" tIns="78225">
              <a:noAutofit/>
            </a:bodyPr>
            <a:lstStyle/>
            <a:p>
              <a:pPr indent="0" lvl="0" marL="0" rtl="0" algn="ctr">
                <a:spcBef>
                  <a:spcPts val="0"/>
                </a:spcBef>
                <a:spcAft>
                  <a:spcPts val="0"/>
                </a:spcAft>
                <a:buNone/>
              </a:pPr>
              <a:r>
                <a:rPr lang="en" sz="1500">
                  <a:latin typeface="Google Sans"/>
                  <a:ea typeface="Google Sans"/>
                  <a:cs typeface="Google Sans"/>
                  <a:sym typeface="Google Sans"/>
                </a:rPr>
                <a:t>Flow</a:t>
              </a:r>
              <a:endParaRPr b="1" sz="1100">
                <a:latin typeface="Google Sans"/>
                <a:ea typeface="Google Sans"/>
                <a:cs typeface="Google Sans"/>
                <a:sym typeface="Google Sans"/>
              </a:endParaRPr>
            </a:p>
          </p:txBody>
        </p:sp>
        <p:cxnSp>
          <p:nvCxnSpPr>
            <p:cNvPr id="637" name="Google Shape;637;p46"/>
            <p:cNvCxnSpPr>
              <a:stCxn id="629" idx="3"/>
              <a:endCxn id="636" idx="1"/>
            </p:cNvCxnSpPr>
            <p:nvPr/>
          </p:nvCxnSpPr>
          <p:spPr>
            <a:xfrm>
              <a:off x="5205048" y="1470893"/>
              <a:ext cx="171000" cy="1500"/>
            </a:xfrm>
            <a:prstGeom prst="straightConnector1">
              <a:avLst/>
            </a:prstGeom>
            <a:noFill/>
            <a:ln cap="flat" cmpd="sng" w="9525">
              <a:solidFill>
                <a:srgbClr val="000000"/>
              </a:solidFill>
              <a:prstDash val="solid"/>
              <a:round/>
              <a:headEnd len="med" w="med" type="none"/>
              <a:tailEnd len="med" w="med" type="triangle"/>
            </a:ln>
          </p:spPr>
        </p:cxnSp>
        <p:cxnSp>
          <p:nvCxnSpPr>
            <p:cNvPr id="638" name="Google Shape;638;p46"/>
            <p:cNvCxnSpPr>
              <a:stCxn id="636" idx="3"/>
              <a:endCxn id="634" idx="1"/>
            </p:cNvCxnSpPr>
            <p:nvPr/>
          </p:nvCxnSpPr>
          <p:spPr>
            <a:xfrm>
              <a:off x="6159331" y="1472347"/>
              <a:ext cx="126900" cy="5100"/>
            </a:xfrm>
            <a:prstGeom prst="bentConnector3">
              <a:avLst>
                <a:gd fmla="val 49971" name="adj1"/>
              </a:avLst>
            </a:prstGeom>
            <a:noFill/>
            <a:ln cap="flat" cmpd="sng" w="9525">
              <a:solidFill>
                <a:srgbClr val="000000"/>
              </a:solidFill>
              <a:prstDash val="solid"/>
              <a:round/>
              <a:headEnd len="med" w="med" type="none"/>
              <a:tailEnd len="med" w="med" type="none"/>
            </a:ln>
          </p:spPr>
        </p:cxnSp>
        <p:cxnSp>
          <p:nvCxnSpPr>
            <p:cNvPr id="639" name="Google Shape;639;p46"/>
            <p:cNvCxnSpPr>
              <a:stCxn id="636" idx="3"/>
              <a:endCxn id="632" idx="1"/>
            </p:cNvCxnSpPr>
            <p:nvPr/>
          </p:nvCxnSpPr>
          <p:spPr>
            <a:xfrm flipH="1" rot="10800000">
              <a:off x="6159331" y="1216747"/>
              <a:ext cx="126900" cy="255600"/>
            </a:xfrm>
            <a:prstGeom prst="bentConnector3">
              <a:avLst>
                <a:gd fmla="val 49971" name="adj1"/>
              </a:avLst>
            </a:prstGeom>
            <a:noFill/>
            <a:ln cap="flat" cmpd="sng" w="9525">
              <a:solidFill>
                <a:srgbClr val="000000"/>
              </a:solidFill>
              <a:prstDash val="solid"/>
              <a:round/>
              <a:headEnd len="med" w="med" type="none"/>
              <a:tailEnd len="med" w="med" type="none"/>
            </a:ln>
          </p:spPr>
        </p:cxnSp>
        <p:cxnSp>
          <p:nvCxnSpPr>
            <p:cNvPr id="640" name="Google Shape;640;p46"/>
            <p:cNvCxnSpPr>
              <a:stCxn id="636" idx="3"/>
              <a:endCxn id="635" idx="1"/>
            </p:cNvCxnSpPr>
            <p:nvPr/>
          </p:nvCxnSpPr>
          <p:spPr>
            <a:xfrm>
              <a:off x="6159331" y="1472347"/>
              <a:ext cx="126900" cy="266100"/>
            </a:xfrm>
            <a:prstGeom prst="bentConnector3">
              <a:avLst>
                <a:gd fmla="val 49967" name="adj1"/>
              </a:avLst>
            </a:prstGeom>
            <a:noFill/>
            <a:ln cap="flat" cmpd="sng" w="9525">
              <a:solidFill>
                <a:srgbClr val="000000"/>
              </a:solidFill>
              <a:prstDash val="solid"/>
              <a:round/>
              <a:headEnd len="med" w="med" type="none"/>
              <a:tailEnd len="med" w="med" type="none"/>
            </a:ln>
          </p:spPr>
        </p:cxnSp>
      </p:grpSp>
      <p:sp>
        <p:nvSpPr>
          <p:cNvPr id="641" name="Google Shape;641;p46"/>
          <p:cNvSpPr txBox="1"/>
          <p:nvPr>
            <p:ph type="title"/>
          </p:nvPr>
        </p:nvSpPr>
        <p:spPr>
          <a:xfrm>
            <a:off x="381000" y="51425"/>
            <a:ext cx="8552700" cy="720000"/>
          </a:xfrm>
          <a:prstGeom prst="rect">
            <a:avLst/>
          </a:prstGeom>
          <a:noFill/>
          <a:ln>
            <a:noFill/>
          </a:ln>
        </p:spPr>
        <p:txBody>
          <a:bodyPr anchorCtr="0" anchor="ctr" bIns="34375" lIns="68750" spcFirstLastPara="1" rIns="68750" wrap="square" tIns="34375">
            <a:normAutofit fontScale="90000"/>
          </a:bodyPr>
          <a:lstStyle/>
          <a:p>
            <a:pPr indent="0" lvl="0" marL="0" rtl="0" algn="l">
              <a:spcBef>
                <a:spcPts val="0"/>
              </a:spcBef>
              <a:spcAft>
                <a:spcPts val="0"/>
              </a:spcAft>
              <a:buNone/>
            </a:pPr>
            <a:r>
              <a:rPr lang="en" sz="3200">
                <a:latin typeface="Google Sans Medium"/>
                <a:ea typeface="Google Sans Medium"/>
                <a:cs typeface="Google Sans Medium"/>
                <a:sym typeface="Google Sans Medium"/>
              </a:rPr>
              <a:t>Open-Source EDA Workflow - Cloud, CI, etc..</a:t>
            </a:r>
            <a:endParaRPr sz="3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5" name="Shape 645"/>
        <p:cNvGrpSpPr/>
        <p:nvPr/>
      </p:nvGrpSpPr>
      <p:grpSpPr>
        <a:xfrm>
          <a:off x="0" y="0"/>
          <a:ext cx="0" cy="0"/>
          <a:chOff x="0" y="0"/>
          <a:chExt cx="0" cy="0"/>
        </a:xfrm>
      </p:grpSpPr>
      <p:sp>
        <p:nvSpPr>
          <p:cNvPr id="646" name="Google Shape;646;p47"/>
          <p:cNvSpPr txBox="1"/>
          <p:nvPr>
            <p:ph type="title"/>
          </p:nvPr>
        </p:nvSpPr>
        <p:spPr>
          <a:xfrm>
            <a:off x="260604" y="32004"/>
            <a:ext cx="8572500" cy="4800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 sz="3200"/>
              <a:t>OpenFASOC’s GLayout Framework</a:t>
            </a:r>
            <a:endParaRPr sz="3200"/>
          </a:p>
        </p:txBody>
      </p:sp>
      <p:sp>
        <p:nvSpPr>
          <p:cNvPr id="647" name="Google Shape;647;p47"/>
          <p:cNvSpPr txBox="1"/>
          <p:nvPr/>
        </p:nvSpPr>
        <p:spPr>
          <a:xfrm>
            <a:off x="1098476" y="4186450"/>
            <a:ext cx="7125300" cy="681300"/>
          </a:xfrm>
          <a:prstGeom prst="rect">
            <a:avLst/>
          </a:prstGeom>
          <a:noFill/>
          <a:ln>
            <a:noFill/>
          </a:ln>
        </p:spPr>
        <p:txBody>
          <a:bodyPr anchorCtr="0" anchor="t" bIns="78225" lIns="78225" spcFirstLastPara="1" rIns="78225" wrap="square" tIns="78225">
            <a:spAutoFit/>
          </a:bodyPr>
          <a:lstStyle/>
          <a:p>
            <a:pPr indent="0" lvl="0" marL="0" rtl="0" algn="l">
              <a:spcBef>
                <a:spcPts val="0"/>
              </a:spcBef>
              <a:spcAft>
                <a:spcPts val="0"/>
              </a:spcAft>
              <a:buNone/>
            </a:pPr>
            <a:r>
              <a:rPr b="1" lang="en" sz="1700">
                <a:latin typeface="Google Sans"/>
                <a:ea typeface="Google Sans"/>
                <a:cs typeface="Google Sans"/>
                <a:sym typeface="Google Sans"/>
              </a:rPr>
              <a:t>On Cloud, Fully Pythonic Analog Layout &amp; Netlist Generation</a:t>
            </a:r>
            <a:endParaRPr b="1" sz="1700">
              <a:latin typeface="Google Sans"/>
              <a:ea typeface="Google Sans"/>
              <a:cs typeface="Google Sans"/>
              <a:sym typeface="Google Sans"/>
            </a:endParaRPr>
          </a:p>
          <a:p>
            <a:pPr indent="0" lvl="0" marL="0" rtl="0" algn="l">
              <a:spcBef>
                <a:spcPts val="0"/>
              </a:spcBef>
              <a:spcAft>
                <a:spcPts val="0"/>
              </a:spcAft>
              <a:buNone/>
            </a:pPr>
            <a:r>
              <a:rPr b="1" lang="en" sz="1700">
                <a:latin typeface="Google Sans"/>
                <a:ea typeface="Google Sans"/>
                <a:cs typeface="Google Sans"/>
                <a:sym typeface="Google Sans"/>
              </a:rPr>
              <a:t>Thorough simulation of 10000 opamp takes only a couple of hours!</a:t>
            </a:r>
            <a:endParaRPr b="1" sz="1700">
              <a:latin typeface="Google Sans"/>
              <a:ea typeface="Google Sans"/>
              <a:cs typeface="Google Sans"/>
              <a:sym typeface="Google Sans"/>
            </a:endParaRPr>
          </a:p>
        </p:txBody>
      </p:sp>
      <p:pic>
        <p:nvPicPr>
          <p:cNvPr id="648" name="Google Shape;648;p47"/>
          <p:cNvPicPr preferRelativeResize="0"/>
          <p:nvPr/>
        </p:nvPicPr>
        <p:blipFill>
          <a:blip r:embed="rId3">
            <a:alphaModFix/>
          </a:blip>
          <a:stretch>
            <a:fillRect/>
          </a:stretch>
        </p:blipFill>
        <p:spPr>
          <a:xfrm>
            <a:off x="1328750" y="757415"/>
            <a:ext cx="6486490" cy="33598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rotWithShape="1">
          <a:blip r:embed="rId3">
            <a:alphaModFix/>
          </a:blip>
          <a:srcRect b="0" l="22748" r="56335" t="40737"/>
          <a:stretch/>
        </p:blipFill>
        <p:spPr>
          <a:xfrm>
            <a:off x="2531824" y="1474813"/>
            <a:ext cx="1753299" cy="3236749"/>
          </a:xfrm>
          <a:prstGeom prst="rect">
            <a:avLst/>
          </a:prstGeom>
          <a:noFill/>
          <a:ln cap="flat" cmpd="sng" w="28575">
            <a:solidFill>
              <a:srgbClr val="0097A7"/>
            </a:solidFill>
            <a:prstDash val="solid"/>
            <a:round/>
            <a:headEnd len="sm" w="sm" type="none"/>
            <a:tailEnd len="sm" w="sm" type="none"/>
          </a:ln>
        </p:spPr>
      </p:pic>
      <p:sp>
        <p:nvSpPr>
          <p:cNvPr id="112" name="Google Shape;112;p21"/>
          <p:cNvSpPr txBox="1"/>
          <p:nvPr/>
        </p:nvSpPr>
        <p:spPr>
          <a:xfrm>
            <a:off x="391550" y="924450"/>
            <a:ext cx="813900" cy="207900"/>
          </a:xfrm>
          <a:prstGeom prst="rect">
            <a:avLst/>
          </a:prstGeom>
          <a:no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900">
                <a:solidFill>
                  <a:srgbClr val="8E7CC3"/>
                </a:solidFill>
              </a:rPr>
              <a:t>Automated</a:t>
            </a:r>
            <a:endParaRPr sz="1100">
              <a:solidFill>
                <a:srgbClr val="8E7CC3"/>
              </a:solidFill>
            </a:endParaRPr>
          </a:p>
        </p:txBody>
      </p:sp>
      <p:pic>
        <p:nvPicPr>
          <p:cNvPr id="113" name="Google Shape;113;p21"/>
          <p:cNvPicPr preferRelativeResize="0"/>
          <p:nvPr/>
        </p:nvPicPr>
        <p:blipFill rotWithShape="1">
          <a:blip r:embed="rId4">
            <a:alphaModFix/>
          </a:blip>
          <a:srcRect b="0" l="-1606" r="76429" t="43744"/>
          <a:stretch/>
        </p:blipFill>
        <p:spPr>
          <a:xfrm>
            <a:off x="209900" y="1539550"/>
            <a:ext cx="2134374" cy="3107274"/>
          </a:xfrm>
          <a:prstGeom prst="rect">
            <a:avLst/>
          </a:prstGeom>
          <a:noFill/>
          <a:ln cap="flat" cmpd="sng" w="19050">
            <a:solidFill>
              <a:srgbClr val="CC0000"/>
            </a:solidFill>
            <a:prstDash val="solid"/>
            <a:round/>
            <a:headEnd len="sm" w="sm" type="none"/>
            <a:tailEnd len="sm" w="sm" type="none"/>
          </a:ln>
        </p:spPr>
      </p:pic>
      <p:sp>
        <p:nvSpPr>
          <p:cNvPr id="114" name="Google Shape;114;p21"/>
          <p:cNvSpPr/>
          <p:nvPr/>
        </p:nvSpPr>
        <p:spPr>
          <a:xfrm>
            <a:off x="223375" y="939750"/>
            <a:ext cx="198900" cy="161700"/>
          </a:xfrm>
          <a:prstGeom prst="rect">
            <a:avLst/>
          </a:prstGeom>
          <a:solidFill>
            <a:srgbClr val="B4A7D6"/>
          </a:solidFill>
          <a:ln cap="flat" cmpd="sng" w="9525">
            <a:solidFill>
              <a:srgbClr val="000000"/>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15" name="Google Shape;115;p21"/>
          <p:cNvSpPr txBox="1"/>
          <p:nvPr/>
        </p:nvSpPr>
        <p:spPr>
          <a:xfrm>
            <a:off x="391550" y="1193900"/>
            <a:ext cx="1032000" cy="207900"/>
          </a:xfrm>
          <a:prstGeom prst="rect">
            <a:avLst/>
          </a:prstGeom>
          <a:no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900">
                <a:solidFill>
                  <a:srgbClr val="606060"/>
                </a:solidFill>
              </a:rPr>
              <a:t>Manual/Custom</a:t>
            </a:r>
            <a:endParaRPr sz="1100">
              <a:solidFill>
                <a:srgbClr val="606060"/>
              </a:solidFill>
            </a:endParaRPr>
          </a:p>
        </p:txBody>
      </p:sp>
      <p:sp>
        <p:nvSpPr>
          <p:cNvPr id="116" name="Google Shape;116;p21"/>
          <p:cNvSpPr/>
          <p:nvPr/>
        </p:nvSpPr>
        <p:spPr>
          <a:xfrm>
            <a:off x="223375" y="1209200"/>
            <a:ext cx="198900" cy="16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17" name="Google Shape;117;p21"/>
          <p:cNvSpPr txBox="1"/>
          <p:nvPr>
            <p:ph type="title"/>
          </p:nvPr>
        </p:nvSpPr>
        <p:spPr>
          <a:xfrm>
            <a:off x="399960" y="242556"/>
            <a:ext cx="10538700" cy="63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CC0000"/>
                </a:solidFill>
                <a:latin typeface="Google Sans Medium"/>
                <a:ea typeface="Google Sans Medium"/>
                <a:cs typeface="Google Sans Medium"/>
                <a:sym typeface="Google Sans Medium"/>
              </a:rPr>
              <a:t>Analog</a:t>
            </a:r>
            <a:r>
              <a:rPr lang="en">
                <a:solidFill>
                  <a:srgbClr val="9E9E9E"/>
                </a:solidFill>
                <a:latin typeface="Google Sans Medium"/>
                <a:ea typeface="Google Sans Medium"/>
                <a:cs typeface="Google Sans Medium"/>
                <a:sym typeface="Google Sans Medium"/>
              </a:rPr>
              <a:t> </a:t>
            </a:r>
            <a:r>
              <a:rPr lang="en">
                <a:latin typeface="Google Sans Medium"/>
                <a:ea typeface="Google Sans Medium"/>
                <a:cs typeface="Google Sans Medium"/>
                <a:sym typeface="Google Sans Medium"/>
              </a:rPr>
              <a:t>vs. </a:t>
            </a:r>
            <a:r>
              <a:rPr lang="en">
                <a:solidFill>
                  <a:srgbClr val="0097A7"/>
                </a:solidFill>
                <a:latin typeface="Google Sans Medium"/>
                <a:ea typeface="Google Sans Medium"/>
                <a:cs typeface="Google Sans Medium"/>
                <a:sym typeface="Google Sans Medium"/>
              </a:rPr>
              <a:t>Digital</a:t>
            </a:r>
            <a:r>
              <a:rPr lang="en">
                <a:solidFill>
                  <a:srgbClr val="D5A6BD"/>
                </a:solidFill>
                <a:latin typeface="Google Sans Medium"/>
                <a:ea typeface="Google Sans Medium"/>
                <a:cs typeface="Google Sans Medium"/>
                <a:sym typeface="Google Sans Medium"/>
              </a:rPr>
              <a:t> </a:t>
            </a:r>
            <a:r>
              <a:rPr lang="en">
                <a:latin typeface="Google Sans Medium"/>
                <a:ea typeface="Google Sans Medium"/>
                <a:cs typeface="Google Sans Medium"/>
                <a:sym typeface="Google Sans Medium"/>
              </a:rPr>
              <a:t>design flow</a:t>
            </a:r>
            <a:endParaRPr>
              <a:latin typeface="Google Sans Medium"/>
              <a:ea typeface="Google Sans Medium"/>
              <a:cs typeface="Google Sans Medium"/>
              <a:sym typeface="Google Sans Medium"/>
            </a:endParaRPr>
          </a:p>
        </p:txBody>
      </p:sp>
      <p:sp>
        <p:nvSpPr>
          <p:cNvPr id="118" name="Google Shape;118;p21"/>
          <p:cNvSpPr txBox="1"/>
          <p:nvPr/>
        </p:nvSpPr>
        <p:spPr>
          <a:xfrm>
            <a:off x="4349175" y="1340800"/>
            <a:ext cx="4530300" cy="3378000"/>
          </a:xfrm>
          <a:prstGeom prst="rect">
            <a:avLst/>
          </a:prstGeom>
          <a:noFill/>
          <a:ln>
            <a:noFill/>
          </a:ln>
        </p:spPr>
        <p:txBody>
          <a:bodyPr anchorCtr="0" anchor="t" bIns="91550" lIns="91550" spcFirstLastPara="1" rIns="91550" wrap="square" tIns="91550">
            <a:noAutofit/>
          </a:bodyPr>
          <a:lstStyle/>
          <a:p>
            <a:pPr indent="-381000" lvl="0" marL="457200" rtl="0" algn="l">
              <a:spcBef>
                <a:spcPts val="0"/>
              </a:spcBef>
              <a:spcAft>
                <a:spcPts val="0"/>
              </a:spcAft>
              <a:buSzPts val="2400"/>
              <a:buFont typeface="Roboto"/>
              <a:buChar char="●"/>
            </a:pPr>
            <a:r>
              <a:rPr b="1" lang="en" sz="2900">
                <a:solidFill>
                  <a:srgbClr val="CC0000"/>
                </a:solidFill>
                <a:latin typeface="Roboto"/>
                <a:ea typeface="Roboto"/>
                <a:cs typeface="Roboto"/>
                <a:sym typeface="Roboto"/>
              </a:rPr>
              <a:t>Analog</a:t>
            </a:r>
            <a:r>
              <a:rPr lang="en" sz="2900">
                <a:solidFill>
                  <a:srgbClr val="9E9E9E"/>
                </a:solidFill>
                <a:latin typeface="Roboto"/>
                <a:ea typeface="Roboto"/>
                <a:cs typeface="Roboto"/>
                <a:sym typeface="Roboto"/>
              </a:rPr>
              <a:t> </a:t>
            </a:r>
            <a:r>
              <a:rPr lang="en" sz="2900">
                <a:latin typeface="Roboto"/>
                <a:ea typeface="Roboto"/>
                <a:cs typeface="Roboto"/>
                <a:sym typeface="Roboto"/>
              </a:rPr>
              <a:t>design flow </a:t>
            </a:r>
            <a:br>
              <a:rPr lang="en" sz="2900">
                <a:latin typeface="Roboto"/>
                <a:ea typeface="Roboto"/>
                <a:cs typeface="Roboto"/>
                <a:sym typeface="Roboto"/>
              </a:rPr>
            </a:br>
            <a:r>
              <a:rPr lang="en" sz="2100">
                <a:latin typeface="Roboto"/>
                <a:ea typeface="Roboto"/>
                <a:cs typeface="Roboto"/>
                <a:sym typeface="Roboto"/>
              </a:rPr>
              <a:t>Significant number of </a:t>
            </a:r>
            <a:r>
              <a:rPr b="1" lang="en" sz="2100">
                <a:solidFill>
                  <a:schemeClr val="accent3"/>
                </a:solidFill>
                <a:latin typeface="Roboto"/>
                <a:ea typeface="Roboto"/>
                <a:cs typeface="Roboto"/>
                <a:sym typeface="Roboto"/>
              </a:rPr>
              <a:t>manual</a:t>
            </a:r>
            <a:r>
              <a:rPr lang="en" sz="2100">
                <a:latin typeface="Roboto"/>
                <a:ea typeface="Roboto"/>
                <a:cs typeface="Roboto"/>
                <a:sym typeface="Roboto"/>
              </a:rPr>
              <a:t> </a:t>
            </a:r>
            <a:br>
              <a:rPr lang="en" sz="2100">
                <a:latin typeface="Roboto"/>
                <a:ea typeface="Roboto"/>
                <a:cs typeface="Roboto"/>
                <a:sym typeface="Roboto"/>
              </a:rPr>
            </a:br>
            <a:r>
              <a:rPr lang="en" sz="2100">
                <a:latin typeface="Roboto"/>
                <a:ea typeface="Roboto"/>
                <a:cs typeface="Roboto"/>
                <a:sym typeface="Roboto"/>
              </a:rPr>
              <a:t>and custom steps. </a:t>
            </a:r>
            <a:endParaRPr sz="2100">
              <a:latin typeface="Roboto"/>
              <a:ea typeface="Roboto"/>
              <a:cs typeface="Roboto"/>
              <a:sym typeface="Roboto"/>
            </a:endParaRPr>
          </a:p>
          <a:p>
            <a:pPr indent="0" lvl="0" marL="0" rtl="0" algn="l">
              <a:spcBef>
                <a:spcPts val="0"/>
              </a:spcBef>
              <a:spcAft>
                <a:spcPts val="0"/>
              </a:spcAft>
              <a:buNone/>
            </a:pPr>
            <a:r>
              <a:t/>
            </a:r>
            <a:endParaRPr sz="2900">
              <a:latin typeface="Roboto"/>
              <a:ea typeface="Roboto"/>
              <a:cs typeface="Roboto"/>
              <a:sym typeface="Roboto"/>
            </a:endParaRPr>
          </a:p>
          <a:p>
            <a:pPr indent="-381000" lvl="0" marL="457200" rtl="0" algn="l">
              <a:spcBef>
                <a:spcPts val="0"/>
              </a:spcBef>
              <a:spcAft>
                <a:spcPts val="0"/>
              </a:spcAft>
              <a:buSzPts val="2400"/>
              <a:buFont typeface="Roboto"/>
              <a:buChar char="●"/>
            </a:pPr>
            <a:r>
              <a:rPr b="1" lang="en" sz="2900">
                <a:solidFill>
                  <a:srgbClr val="0097A7"/>
                </a:solidFill>
                <a:latin typeface="Roboto"/>
                <a:ea typeface="Roboto"/>
                <a:cs typeface="Roboto"/>
                <a:sym typeface="Roboto"/>
              </a:rPr>
              <a:t>Digital</a:t>
            </a:r>
            <a:r>
              <a:rPr lang="en" sz="2900">
                <a:solidFill>
                  <a:srgbClr val="D5A6BD"/>
                </a:solidFill>
                <a:latin typeface="Roboto"/>
                <a:ea typeface="Roboto"/>
                <a:cs typeface="Roboto"/>
                <a:sym typeface="Roboto"/>
              </a:rPr>
              <a:t> </a:t>
            </a:r>
            <a:r>
              <a:rPr lang="en" sz="2900">
                <a:latin typeface="Roboto"/>
                <a:ea typeface="Roboto"/>
                <a:cs typeface="Roboto"/>
                <a:sym typeface="Roboto"/>
              </a:rPr>
              <a:t>design flow </a:t>
            </a:r>
            <a:br>
              <a:rPr lang="en" sz="2900">
                <a:latin typeface="Roboto"/>
                <a:ea typeface="Roboto"/>
                <a:cs typeface="Roboto"/>
                <a:sym typeface="Roboto"/>
              </a:rPr>
            </a:br>
            <a:r>
              <a:rPr lang="en" sz="2100">
                <a:latin typeface="Roboto"/>
                <a:ea typeface="Roboto"/>
                <a:cs typeface="Roboto"/>
                <a:sym typeface="Roboto"/>
              </a:rPr>
              <a:t>Almost </a:t>
            </a:r>
            <a:r>
              <a:rPr b="1" lang="en" sz="2100">
                <a:solidFill>
                  <a:schemeClr val="accent2"/>
                </a:solidFill>
                <a:latin typeface="Roboto"/>
                <a:ea typeface="Roboto"/>
                <a:cs typeface="Roboto"/>
                <a:sym typeface="Roboto"/>
              </a:rPr>
              <a:t>entirely automated</a:t>
            </a:r>
            <a:r>
              <a:rPr lang="en" sz="2100">
                <a:latin typeface="Roboto"/>
                <a:ea typeface="Roboto"/>
                <a:cs typeface="Roboto"/>
                <a:sym typeface="Roboto"/>
              </a:rPr>
              <a:t>.</a:t>
            </a:r>
            <a:endParaRPr sz="21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nvSpPr>
        <p:spPr>
          <a:xfrm>
            <a:off x="239150" y="2753250"/>
            <a:ext cx="813900" cy="207900"/>
          </a:xfrm>
          <a:prstGeom prst="rect">
            <a:avLst/>
          </a:prstGeom>
          <a:no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900">
                <a:solidFill>
                  <a:srgbClr val="8E7CC3"/>
                </a:solidFill>
              </a:rPr>
              <a:t>Automated</a:t>
            </a:r>
            <a:endParaRPr sz="1100">
              <a:solidFill>
                <a:srgbClr val="8E7CC3"/>
              </a:solidFill>
            </a:endParaRPr>
          </a:p>
        </p:txBody>
      </p:sp>
      <p:sp>
        <p:nvSpPr>
          <p:cNvPr id="124" name="Google Shape;124;p22"/>
          <p:cNvSpPr/>
          <p:nvPr/>
        </p:nvSpPr>
        <p:spPr>
          <a:xfrm>
            <a:off x="70975" y="2768550"/>
            <a:ext cx="198900" cy="161700"/>
          </a:xfrm>
          <a:prstGeom prst="rect">
            <a:avLst/>
          </a:prstGeom>
          <a:solidFill>
            <a:srgbClr val="B4A7D6"/>
          </a:solidFill>
          <a:ln cap="flat" cmpd="sng" w="9525">
            <a:solidFill>
              <a:srgbClr val="000000"/>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25" name="Google Shape;125;p22"/>
          <p:cNvSpPr txBox="1"/>
          <p:nvPr/>
        </p:nvSpPr>
        <p:spPr>
          <a:xfrm>
            <a:off x="239150" y="3022700"/>
            <a:ext cx="1032000" cy="207900"/>
          </a:xfrm>
          <a:prstGeom prst="rect">
            <a:avLst/>
          </a:prstGeom>
          <a:no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900">
                <a:solidFill>
                  <a:srgbClr val="606060"/>
                </a:solidFill>
              </a:rPr>
              <a:t>Manual/Custom</a:t>
            </a:r>
            <a:endParaRPr sz="1100">
              <a:solidFill>
                <a:srgbClr val="606060"/>
              </a:solidFill>
            </a:endParaRPr>
          </a:p>
        </p:txBody>
      </p:sp>
      <p:sp>
        <p:nvSpPr>
          <p:cNvPr id="126" name="Google Shape;126;p22"/>
          <p:cNvSpPr/>
          <p:nvPr/>
        </p:nvSpPr>
        <p:spPr>
          <a:xfrm>
            <a:off x="70975" y="3038000"/>
            <a:ext cx="198900" cy="16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pic>
        <p:nvPicPr>
          <p:cNvPr id="127" name="Google Shape;127;p22"/>
          <p:cNvPicPr preferRelativeResize="0"/>
          <p:nvPr/>
        </p:nvPicPr>
        <p:blipFill rotWithShape="1">
          <a:blip r:embed="rId3">
            <a:alphaModFix/>
          </a:blip>
          <a:srcRect b="41012" l="0" r="42667" t="2104"/>
          <a:stretch/>
        </p:blipFill>
        <p:spPr>
          <a:xfrm>
            <a:off x="76200" y="2181375"/>
            <a:ext cx="2605811" cy="1454281"/>
          </a:xfrm>
          <a:prstGeom prst="rect">
            <a:avLst/>
          </a:prstGeom>
          <a:noFill/>
          <a:ln>
            <a:noFill/>
          </a:ln>
        </p:spPr>
      </p:pic>
      <p:sp>
        <p:nvSpPr>
          <p:cNvPr id="128" name="Google Shape;128;p22"/>
          <p:cNvSpPr txBox="1"/>
          <p:nvPr>
            <p:ph type="title"/>
          </p:nvPr>
        </p:nvSpPr>
        <p:spPr>
          <a:xfrm>
            <a:off x="399960" y="173976"/>
            <a:ext cx="10538700" cy="63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88A3A5"/>
                </a:solidFill>
                <a:latin typeface="Google Sans Medium"/>
                <a:ea typeface="Google Sans Medium"/>
                <a:cs typeface="Google Sans Medium"/>
                <a:sym typeface="Google Sans Medium"/>
              </a:rPr>
              <a:t>Generated Analog</a:t>
            </a:r>
            <a:r>
              <a:rPr lang="en">
                <a:latin typeface="Google Sans Medium"/>
                <a:ea typeface="Google Sans Medium"/>
                <a:cs typeface="Google Sans Medium"/>
                <a:sym typeface="Google Sans Medium"/>
              </a:rPr>
              <a:t> </a:t>
            </a:r>
            <a:r>
              <a:rPr i="1" lang="en">
                <a:latin typeface="Google Sans Medium"/>
                <a:ea typeface="Google Sans Medium"/>
                <a:cs typeface="Google Sans Medium"/>
                <a:sym typeface="Google Sans Medium"/>
              </a:rPr>
              <a:t>into</a:t>
            </a:r>
            <a:r>
              <a:rPr lang="en">
                <a:latin typeface="Google Sans Medium"/>
                <a:ea typeface="Google Sans Medium"/>
                <a:cs typeface="Google Sans Medium"/>
                <a:sym typeface="Google Sans Medium"/>
              </a:rPr>
              <a:t> </a:t>
            </a:r>
            <a:r>
              <a:rPr lang="en">
                <a:solidFill>
                  <a:srgbClr val="D5A6BD"/>
                </a:solidFill>
                <a:latin typeface="Google Sans Medium"/>
                <a:ea typeface="Google Sans Medium"/>
                <a:cs typeface="Google Sans Medium"/>
                <a:sym typeface="Google Sans Medium"/>
              </a:rPr>
              <a:t>Digital </a:t>
            </a:r>
            <a:r>
              <a:rPr lang="en">
                <a:latin typeface="Google Sans Medium"/>
                <a:ea typeface="Google Sans Medium"/>
                <a:cs typeface="Google Sans Medium"/>
                <a:sym typeface="Google Sans Medium"/>
              </a:rPr>
              <a:t>design flow</a:t>
            </a:r>
            <a:endParaRPr>
              <a:latin typeface="Google Sans Medium"/>
              <a:ea typeface="Google Sans Medium"/>
              <a:cs typeface="Google Sans Medium"/>
              <a:sym typeface="Google Sans Medium"/>
            </a:endParaRPr>
          </a:p>
        </p:txBody>
      </p:sp>
      <p:grpSp>
        <p:nvGrpSpPr>
          <p:cNvPr id="129" name="Google Shape;129;p22"/>
          <p:cNvGrpSpPr/>
          <p:nvPr/>
        </p:nvGrpSpPr>
        <p:grpSpPr>
          <a:xfrm>
            <a:off x="3970002" y="1660305"/>
            <a:ext cx="925361" cy="602411"/>
            <a:chOff x="3970074" y="1758907"/>
            <a:chExt cx="773972" cy="503857"/>
          </a:xfrm>
        </p:grpSpPr>
        <p:sp>
          <p:nvSpPr>
            <p:cNvPr id="130" name="Google Shape;130;p22"/>
            <p:cNvSpPr/>
            <p:nvPr/>
          </p:nvSpPr>
          <p:spPr>
            <a:xfrm rot="899986">
              <a:off x="4004598" y="1835463"/>
              <a:ext cx="637768" cy="350744"/>
            </a:xfrm>
            <a:custGeom>
              <a:rect b="b" l="l" r="r" t="t"/>
              <a:pathLst>
                <a:path extrusionOk="0" h="5110" w="12873">
                  <a:moveTo>
                    <a:pt x="0" y="5110"/>
                  </a:moveTo>
                  <a:cubicBezTo>
                    <a:pt x="1999" y="1113"/>
                    <a:pt x="9713" y="-1795"/>
                    <a:pt x="12873" y="1365"/>
                  </a:cubicBezTo>
                </a:path>
              </a:pathLst>
            </a:custGeom>
            <a:noFill/>
            <a:ln cap="flat" cmpd="sng" w="38100">
              <a:solidFill>
                <a:srgbClr val="CC0000"/>
              </a:solidFill>
              <a:prstDash val="solid"/>
              <a:round/>
              <a:headEnd len="med" w="med" type="none"/>
              <a:tailEnd len="med" w="med" type="none"/>
            </a:ln>
          </p:spPr>
        </p:sp>
        <p:sp>
          <p:nvSpPr>
            <p:cNvPr id="131" name="Google Shape;131;p22"/>
            <p:cNvSpPr/>
            <p:nvPr/>
          </p:nvSpPr>
          <p:spPr>
            <a:xfrm rot="900088">
              <a:off x="4493810" y="1909034"/>
              <a:ext cx="231896" cy="172265"/>
            </a:xfrm>
            <a:custGeom>
              <a:rect b="b" l="l" r="r" t="t"/>
              <a:pathLst>
                <a:path extrusionOk="0" h="5172" w="5554">
                  <a:moveTo>
                    <a:pt x="0" y="3277"/>
                  </a:moveTo>
                  <a:cubicBezTo>
                    <a:pt x="1727" y="3277"/>
                    <a:pt x="3478" y="5873"/>
                    <a:pt x="4915" y="4915"/>
                  </a:cubicBezTo>
                  <a:cubicBezTo>
                    <a:pt x="6278" y="4006"/>
                    <a:pt x="4915" y="1638"/>
                    <a:pt x="4915" y="0"/>
                  </a:cubicBezTo>
                </a:path>
              </a:pathLst>
            </a:custGeom>
            <a:noFill/>
            <a:ln cap="flat" cmpd="sng" w="38100">
              <a:solidFill>
                <a:srgbClr val="CC0000"/>
              </a:solidFill>
              <a:prstDash val="solid"/>
              <a:round/>
              <a:headEnd len="med" w="med" type="none"/>
              <a:tailEnd len="med" w="med" type="none"/>
            </a:ln>
          </p:spPr>
        </p:sp>
      </p:grpSp>
      <p:grpSp>
        <p:nvGrpSpPr>
          <p:cNvPr id="132" name="Google Shape;132;p22"/>
          <p:cNvGrpSpPr/>
          <p:nvPr/>
        </p:nvGrpSpPr>
        <p:grpSpPr>
          <a:xfrm>
            <a:off x="4247988" y="1087275"/>
            <a:ext cx="4896013" cy="3972800"/>
            <a:chOff x="4247988" y="706275"/>
            <a:chExt cx="4896013" cy="3972800"/>
          </a:xfrm>
        </p:grpSpPr>
        <p:pic>
          <p:nvPicPr>
            <p:cNvPr id="133" name="Google Shape;133;p22"/>
            <p:cNvPicPr preferRelativeResize="0"/>
            <p:nvPr/>
          </p:nvPicPr>
          <p:blipFill rotWithShape="1">
            <a:blip r:embed="rId4">
              <a:alphaModFix/>
            </a:blip>
            <a:srcRect b="0" l="0" r="0" t="0"/>
            <a:stretch/>
          </p:blipFill>
          <p:spPr>
            <a:xfrm>
              <a:off x="4984925" y="836225"/>
              <a:ext cx="3166575" cy="934850"/>
            </a:xfrm>
            <a:prstGeom prst="rect">
              <a:avLst/>
            </a:prstGeom>
            <a:noFill/>
            <a:ln cap="flat" cmpd="sng" w="9525">
              <a:solidFill>
                <a:srgbClr val="000000"/>
              </a:solidFill>
              <a:prstDash val="solid"/>
              <a:round/>
              <a:headEnd len="sm" w="sm" type="none"/>
              <a:tailEnd len="sm" w="sm" type="none"/>
            </a:ln>
          </p:spPr>
        </p:pic>
        <p:pic>
          <p:nvPicPr>
            <p:cNvPr id="134" name="Google Shape;134;p22"/>
            <p:cNvPicPr preferRelativeResize="0"/>
            <p:nvPr/>
          </p:nvPicPr>
          <p:blipFill rotWithShape="1">
            <a:blip r:embed="rId5">
              <a:alphaModFix/>
            </a:blip>
            <a:srcRect b="0" l="25619" r="25384" t="0"/>
            <a:stretch/>
          </p:blipFill>
          <p:spPr>
            <a:xfrm>
              <a:off x="4382225" y="1910612"/>
              <a:ext cx="1935401" cy="908538"/>
            </a:xfrm>
            <a:prstGeom prst="rect">
              <a:avLst/>
            </a:prstGeom>
            <a:noFill/>
            <a:ln cap="flat" cmpd="sng" w="9525">
              <a:solidFill>
                <a:srgbClr val="000000"/>
              </a:solidFill>
              <a:prstDash val="solid"/>
              <a:round/>
              <a:headEnd len="sm" w="sm" type="none"/>
              <a:tailEnd len="sm" w="sm" type="none"/>
            </a:ln>
          </p:spPr>
        </p:pic>
        <p:sp>
          <p:nvSpPr>
            <p:cNvPr id="135" name="Google Shape;135;p22"/>
            <p:cNvSpPr txBox="1"/>
            <p:nvPr/>
          </p:nvSpPr>
          <p:spPr>
            <a:xfrm>
              <a:off x="6786177" y="706275"/>
              <a:ext cx="1215300" cy="177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700">
                  <a:solidFill>
                    <a:srgbClr val="000000"/>
                  </a:solidFill>
                  <a:latin typeface="Arial"/>
                  <a:ea typeface="Arial"/>
                  <a:cs typeface="Arial"/>
                  <a:sym typeface="Arial"/>
                </a:rPr>
                <a:t>SAR ADC Block Diagram </a:t>
              </a:r>
              <a:endParaRPr sz="900"/>
            </a:p>
          </p:txBody>
        </p:sp>
        <p:sp>
          <p:nvSpPr>
            <p:cNvPr id="136" name="Google Shape;136;p22"/>
            <p:cNvSpPr txBox="1"/>
            <p:nvPr/>
          </p:nvSpPr>
          <p:spPr>
            <a:xfrm>
              <a:off x="5278400" y="1824171"/>
              <a:ext cx="1004100" cy="177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700">
                  <a:solidFill>
                    <a:srgbClr val="000000"/>
                  </a:solidFill>
                </a:rPr>
                <a:t>Temperature Sensor</a:t>
              </a:r>
              <a:endParaRPr sz="900"/>
            </a:p>
          </p:txBody>
        </p:sp>
        <p:pic>
          <p:nvPicPr>
            <p:cNvPr id="137" name="Google Shape;137;p22"/>
            <p:cNvPicPr preferRelativeResize="0"/>
            <p:nvPr/>
          </p:nvPicPr>
          <p:blipFill rotWithShape="1">
            <a:blip r:embed="rId6">
              <a:alphaModFix/>
            </a:blip>
            <a:srcRect b="0" l="0" r="0" t="8416"/>
            <a:stretch/>
          </p:blipFill>
          <p:spPr>
            <a:xfrm>
              <a:off x="6389250" y="1914088"/>
              <a:ext cx="2673699" cy="871473"/>
            </a:xfrm>
            <a:prstGeom prst="rect">
              <a:avLst/>
            </a:prstGeom>
            <a:noFill/>
            <a:ln cap="flat" cmpd="sng" w="9525">
              <a:solidFill>
                <a:srgbClr val="000000"/>
              </a:solidFill>
              <a:prstDash val="solid"/>
              <a:round/>
              <a:headEnd len="sm" w="sm" type="none"/>
              <a:tailEnd len="sm" w="sm" type="none"/>
            </a:ln>
          </p:spPr>
        </p:pic>
        <p:pic>
          <p:nvPicPr>
            <p:cNvPr id="138" name="Google Shape;138;p22"/>
            <p:cNvPicPr preferRelativeResize="0"/>
            <p:nvPr/>
          </p:nvPicPr>
          <p:blipFill>
            <a:blip r:embed="rId7">
              <a:alphaModFix/>
            </a:blip>
            <a:stretch>
              <a:fillRect/>
            </a:stretch>
          </p:blipFill>
          <p:spPr>
            <a:xfrm>
              <a:off x="4247988" y="2974974"/>
              <a:ext cx="2454726" cy="1704101"/>
            </a:xfrm>
            <a:prstGeom prst="rect">
              <a:avLst/>
            </a:prstGeom>
            <a:noFill/>
            <a:ln cap="flat" cmpd="sng" w="9525">
              <a:solidFill>
                <a:srgbClr val="000000"/>
              </a:solidFill>
              <a:prstDash val="solid"/>
              <a:round/>
              <a:headEnd len="sm" w="sm" type="none"/>
              <a:tailEnd len="sm" w="sm" type="none"/>
            </a:ln>
          </p:spPr>
        </p:pic>
        <p:sp>
          <p:nvSpPr>
            <p:cNvPr id="139" name="Google Shape;139;p22"/>
            <p:cNvSpPr txBox="1"/>
            <p:nvPr/>
          </p:nvSpPr>
          <p:spPr>
            <a:xfrm>
              <a:off x="6633400" y="1811963"/>
              <a:ext cx="441000" cy="177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700">
                  <a:solidFill>
                    <a:srgbClr val="000000"/>
                  </a:solidFill>
                </a:rPr>
                <a:t>D-LDO</a:t>
              </a:r>
              <a:endParaRPr sz="900"/>
            </a:p>
          </p:txBody>
        </p:sp>
        <p:sp>
          <p:nvSpPr>
            <p:cNvPr id="140" name="Google Shape;140;p22"/>
            <p:cNvSpPr txBox="1"/>
            <p:nvPr/>
          </p:nvSpPr>
          <p:spPr>
            <a:xfrm>
              <a:off x="4413637" y="2866625"/>
              <a:ext cx="307500" cy="177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700">
                  <a:solidFill>
                    <a:srgbClr val="000000"/>
                  </a:solidFill>
                </a:rPr>
                <a:t>PLL</a:t>
              </a:r>
              <a:endParaRPr sz="900"/>
            </a:p>
          </p:txBody>
        </p:sp>
        <p:sp>
          <p:nvSpPr>
            <p:cNvPr id="141" name="Google Shape;141;p22"/>
            <p:cNvSpPr txBox="1"/>
            <p:nvPr/>
          </p:nvSpPr>
          <p:spPr>
            <a:xfrm>
              <a:off x="7650650" y="1650275"/>
              <a:ext cx="582000" cy="161700"/>
            </a:xfrm>
            <a:prstGeom prst="rect">
              <a:avLst/>
            </a:prstGeom>
            <a:no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600">
                  <a:solidFill>
                    <a:srgbClr val="000000"/>
                  </a:solidFill>
                </a:rPr>
                <a:t>ISSCC-2015</a:t>
              </a:r>
              <a:endParaRPr sz="800"/>
            </a:p>
          </p:txBody>
        </p:sp>
        <p:sp>
          <p:nvSpPr>
            <p:cNvPr id="142" name="Google Shape;142;p22"/>
            <p:cNvSpPr txBox="1"/>
            <p:nvPr/>
          </p:nvSpPr>
          <p:spPr>
            <a:xfrm>
              <a:off x="5786675" y="2657450"/>
              <a:ext cx="582000" cy="161700"/>
            </a:xfrm>
            <a:prstGeom prst="rect">
              <a:avLst/>
            </a:prstGeom>
            <a:no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600">
                  <a:solidFill>
                    <a:srgbClr val="000000"/>
                  </a:solidFill>
                </a:rPr>
                <a:t>ISSCC-2017</a:t>
              </a:r>
              <a:endParaRPr sz="800"/>
            </a:p>
          </p:txBody>
        </p:sp>
        <p:sp>
          <p:nvSpPr>
            <p:cNvPr id="143" name="Google Shape;143;p22"/>
            <p:cNvSpPr txBox="1"/>
            <p:nvPr/>
          </p:nvSpPr>
          <p:spPr>
            <a:xfrm>
              <a:off x="8562000" y="2657450"/>
              <a:ext cx="582000" cy="161700"/>
            </a:xfrm>
            <a:prstGeom prst="rect">
              <a:avLst/>
            </a:prstGeom>
            <a:no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600">
                  <a:solidFill>
                    <a:srgbClr val="000000"/>
                  </a:solidFill>
                </a:rPr>
                <a:t>CICC-2010</a:t>
              </a:r>
              <a:endParaRPr sz="800"/>
            </a:p>
          </p:txBody>
        </p:sp>
        <p:pic>
          <p:nvPicPr>
            <p:cNvPr id="144" name="Google Shape;144;p22"/>
            <p:cNvPicPr preferRelativeResize="0"/>
            <p:nvPr/>
          </p:nvPicPr>
          <p:blipFill rotWithShape="1">
            <a:blip r:embed="rId8">
              <a:alphaModFix/>
            </a:blip>
            <a:srcRect b="0" l="1731" r="19204" t="0"/>
            <a:stretch/>
          </p:blipFill>
          <p:spPr>
            <a:xfrm>
              <a:off x="6786200" y="2888425"/>
              <a:ext cx="2276775" cy="1255418"/>
            </a:xfrm>
            <a:prstGeom prst="rect">
              <a:avLst/>
            </a:prstGeom>
            <a:noFill/>
            <a:ln cap="flat" cmpd="sng" w="9525">
              <a:solidFill>
                <a:srgbClr val="000000"/>
              </a:solidFill>
              <a:prstDash val="solid"/>
              <a:round/>
              <a:headEnd len="sm" w="sm" type="none"/>
              <a:tailEnd len="sm" w="sm" type="none"/>
            </a:ln>
          </p:spPr>
        </p:pic>
        <p:sp>
          <p:nvSpPr>
            <p:cNvPr id="145" name="Google Shape;145;p22"/>
            <p:cNvSpPr/>
            <p:nvPr/>
          </p:nvSpPr>
          <p:spPr>
            <a:xfrm>
              <a:off x="7082550" y="2956375"/>
              <a:ext cx="1004100" cy="12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46" name="Google Shape;146;p22"/>
            <p:cNvSpPr txBox="1"/>
            <p:nvPr/>
          </p:nvSpPr>
          <p:spPr>
            <a:xfrm>
              <a:off x="7078300" y="2819150"/>
              <a:ext cx="1004100" cy="1770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700">
                  <a:solidFill>
                    <a:srgbClr val="000000"/>
                  </a:solidFill>
                </a:rPr>
                <a:t>DC-DC Converter</a:t>
              </a:r>
              <a:endParaRPr sz="900"/>
            </a:p>
          </p:txBody>
        </p:sp>
        <p:pic>
          <p:nvPicPr>
            <p:cNvPr id="147" name="Google Shape;147;p22"/>
            <p:cNvPicPr preferRelativeResize="0"/>
            <p:nvPr/>
          </p:nvPicPr>
          <p:blipFill>
            <a:blip r:embed="rId9">
              <a:alphaModFix/>
            </a:blip>
            <a:stretch>
              <a:fillRect/>
            </a:stretch>
          </p:blipFill>
          <p:spPr>
            <a:xfrm>
              <a:off x="6786200" y="4166287"/>
              <a:ext cx="2276775" cy="436588"/>
            </a:xfrm>
            <a:prstGeom prst="rect">
              <a:avLst/>
            </a:prstGeom>
            <a:noFill/>
            <a:ln cap="flat" cmpd="sng" w="9525">
              <a:solidFill>
                <a:srgbClr val="000000"/>
              </a:solidFill>
              <a:prstDash val="solid"/>
              <a:round/>
              <a:headEnd len="sm" w="sm" type="none"/>
              <a:tailEnd len="sm" w="sm" type="none"/>
            </a:ln>
          </p:spPr>
        </p:pic>
        <p:sp>
          <p:nvSpPr>
            <p:cNvPr id="148" name="Google Shape;148;p22"/>
            <p:cNvSpPr/>
            <p:nvPr/>
          </p:nvSpPr>
          <p:spPr>
            <a:xfrm>
              <a:off x="7179275" y="3377950"/>
              <a:ext cx="582000" cy="324300"/>
            </a:xfrm>
            <a:prstGeom prst="rect">
              <a:avLst/>
            </a:prstGeom>
            <a:noFill/>
            <a:ln cap="flat" cmpd="sng" w="19050">
              <a:solidFill>
                <a:srgbClr val="0000FF"/>
              </a:solidFill>
              <a:prstDash val="lgDash"/>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cxnSp>
          <p:nvCxnSpPr>
            <p:cNvPr id="149" name="Google Shape;149;p22"/>
            <p:cNvCxnSpPr>
              <a:stCxn id="148" idx="2"/>
              <a:endCxn id="147" idx="0"/>
            </p:cNvCxnSpPr>
            <p:nvPr/>
          </p:nvCxnSpPr>
          <p:spPr>
            <a:xfrm flipH="1" rot="-5400000">
              <a:off x="7465325" y="3707200"/>
              <a:ext cx="464100" cy="454200"/>
            </a:xfrm>
            <a:prstGeom prst="curvedConnector3">
              <a:avLst>
                <a:gd fmla="val 49993" name="adj1"/>
              </a:avLst>
            </a:prstGeom>
            <a:noFill/>
            <a:ln cap="flat" cmpd="sng" w="9525">
              <a:solidFill>
                <a:srgbClr val="0000FF"/>
              </a:solidFill>
              <a:prstDash val="solid"/>
              <a:round/>
              <a:headEnd len="med" w="med" type="none"/>
              <a:tailEnd len="med" w="med" type="triangle"/>
            </a:ln>
          </p:spPr>
        </p:cxnSp>
      </p:grpSp>
      <p:pic>
        <p:nvPicPr>
          <p:cNvPr id="150" name="Google Shape;150;p22"/>
          <p:cNvPicPr preferRelativeResize="0"/>
          <p:nvPr/>
        </p:nvPicPr>
        <p:blipFill rotWithShape="1">
          <a:blip r:embed="rId10">
            <a:alphaModFix/>
          </a:blip>
          <a:srcRect b="24996" l="4757" r="4275" t="24434"/>
          <a:stretch/>
        </p:blipFill>
        <p:spPr>
          <a:xfrm>
            <a:off x="61650" y="4434175"/>
            <a:ext cx="1856553" cy="590125"/>
          </a:xfrm>
          <a:prstGeom prst="rect">
            <a:avLst/>
          </a:prstGeom>
          <a:noFill/>
          <a:ln cap="flat" cmpd="sng" w="9525">
            <a:solidFill>
              <a:schemeClr val="dk1"/>
            </a:solidFill>
            <a:prstDash val="solid"/>
            <a:round/>
            <a:headEnd len="sm" w="sm" type="none"/>
            <a:tailEnd len="sm" w="sm" type="none"/>
          </a:ln>
        </p:spPr>
      </p:pic>
      <p:pic>
        <p:nvPicPr>
          <p:cNvPr id="151" name="Google Shape;151;p22"/>
          <p:cNvPicPr preferRelativeResize="0"/>
          <p:nvPr/>
        </p:nvPicPr>
        <p:blipFill rotWithShape="1">
          <a:blip r:embed="rId11">
            <a:alphaModFix/>
          </a:blip>
          <a:srcRect b="16133" l="4719" r="4519" t="15963"/>
          <a:stretch/>
        </p:blipFill>
        <p:spPr>
          <a:xfrm>
            <a:off x="1358088" y="4009250"/>
            <a:ext cx="1204890" cy="515474"/>
          </a:xfrm>
          <a:prstGeom prst="rect">
            <a:avLst/>
          </a:prstGeom>
          <a:noFill/>
          <a:ln cap="flat" cmpd="sng" w="9525">
            <a:solidFill>
              <a:schemeClr val="dk1"/>
            </a:solidFill>
            <a:prstDash val="solid"/>
            <a:round/>
            <a:headEnd len="sm" w="sm" type="none"/>
            <a:tailEnd len="sm" w="sm" type="none"/>
          </a:ln>
        </p:spPr>
      </p:pic>
      <p:sp>
        <p:nvSpPr>
          <p:cNvPr id="152" name="Google Shape;152;p22"/>
          <p:cNvSpPr/>
          <p:nvPr/>
        </p:nvSpPr>
        <p:spPr>
          <a:xfrm rot="5400000">
            <a:off x="1058643" y="3739826"/>
            <a:ext cx="329700" cy="211200"/>
          </a:xfrm>
          <a:prstGeom prst="rightArrow">
            <a:avLst>
              <a:gd fmla="val 50000" name="adj1"/>
              <a:gd fmla="val 50000" name="adj2"/>
            </a:avLst>
          </a:prstGeom>
          <a:solidFill>
            <a:srgbClr val="FFE599"/>
          </a:solidFill>
          <a:ln cap="flat" cmpd="sng" w="9525">
            <a:solidFill>
              <a:schemeClr val="dk1"/>
            </a:solidFill>
            <a:prstDash val="solid"/>
            <a:round/>
            <a:headEnd len="sm" w="sm" type="none"/>
            <a:tailEnd len="sm" w="sm" type="none"/>
          </a:ln>
          <a:effectLst>
            <a:outerShdw blurRad="40000" rotWithShape="0" dir="5400000" dist="23000">
              <a:srgbClr val="000000">
                <a:alpha val="34900"/>
              </a:srgbClr>
            </a:outerShdw>
          </a:effectLst>
        </p:spPr>
        <p:txBody>
          <a:bodyPr anchorCtr="0" anchor="t" bIns="34325" lIns="68650" spcFirstLastPara="1" rIns="68650" wrap="square" tIns="3432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53" name="Google Shape;153;p22"/>
          <p:cNvSpPr txBox="1"/>
          <p:nvPr/>
        </p:nvSpPr>
        <p:spPr>
          <a:xfrm>
            <a:off x="1117900" y="3752000"/>
            <a:ext cx="1995600" cy="192600"/>
          </a:xfrm>
          <a:prstGeom prst="rect">
            <a:avLst/>
          </a:prstGeom>
          <a:solidFill>
            <a:srgbClr val="000000">
              <a:alpha val="0"/>
            </a:srgbClr>
          </a:solid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i="1" lang="en" sz="800">
                <a:solidFill>
                  <a:schemeClr val="dk1"/>
                </a:solidFill>
                <a:latin typeface="Google Sans"/>
                <a:ea typeface="Google Sans"/>
                <a:cs typeface="Google Sans"/>
                <a:sym typeface="Google Sans"/>
              </a:rPr>
              <a:t>Automated Custom Layout Generator</a:t>
            </a:r>
            <a:endParaRPr sz="1000">
              <a:latin typeface="Google Sans"/>
              <a:ea typeface="Google Sans"/>
              <a:cs typeface="Google Sans"/>
              <a:sym typeface="Google Sans"/>
            </a:endParaRPr>
          </a:p>
        </p:txBody>
      </p:sp>
      <p:pic>
        <p:nvPicPr>
          <p:cNvPr id="154" name="Google Shape;154;p22"/>
          <p:cNvPicPr preferRelativeResize="0"/>
          <p:nvPr/>
        </p:nvPicPr>
        <p:blipFill rotWithShape="1">
          <a:blip r:embed="rId12">
            <a:alphaModFix/>
          </a:blip>
          <a:srcRect b="3718" l="15686" r="15119" t="5372"/>
          <a:stretch/>
        </p:blipFill>
        <p:spPr>
          <a:xfrm>
            <a:off x="61650" y="3680586"/>
            <a:ext cx="1004099" cy="714412"/>
          </a:xfrm>
          <a:prstGeom prst="rect">
            <a:avLst/>
          </a:prstGeom>
          <a:noFill/>
          <a:ln cap="flat" cmpd="sng" w="9525">
            <a:solidFill>
              <a:schemeClr val="dk1"/>
            </a:solidFill>
            <a:prstDash val="solid"/>
            <a:round/>
            <a:headEnd len="sm" w="sm" type="none"/>
            <a:tailEnd len="sm" w="sm" type="none"/>
          </a:ln>
        </p:spPr>
      </p:pic>
      <p:pic>
        <p:nvPicPr>
          <p:cNvPr id="155" name="Google Shape;155;p22"/>
          <p:cNvPicPr preferRelativeResize="0"/>
          <p:nvPr/>
        </p:nvPicPr>
        <p:blipFill rotWithShape="1">
          <a:blip r:embed="rId13">
            <a:alphaModFix/>
          </a:blip>
          <a:srcRect b="0" l="2110" r="56334" t="0"/>
          <a:stretch/>
        </p:blipFill>
        <p:spPr>
          <a:xfrm>
            <a:off x="1490700" y="630075"/>
            <a:ext cx="2673700" cy="3981451"/>
          </a:xfrm>
          <a:prstGeom prst="rect">
            <a:avLst/>
          </a:prstGeom>
          <a:noFill/>
          <a:ln>
            <a:noFill/>
          </a:ln>
        </p:spPr>
      </p:pic>
      <p:sp>
        <p:nvSpPr>
          <p:cNvPr id="156" name="Google Shape;156;p22"/>
          <p:cNvSpPr/>
          <p:nvPr/>
        </p:nvSpPr>
        <p:spPr>
          <a:xfrm>
            <a:off x="1505291" y="705275"/>
            <a:ext cx="2638800" cy="1532100"/>
          </a:xfrm>
          <a:prstGeom prst="roundRect">
            <a:avLst>
              <a:gd fmla="val 9846" name="adj"/>
            </a:avLst>
          </a:prstGeom>
          <a:noFill/>
          <a:ln cap="flat" cmpd="sng" w="19050">
            <a:solidFill>
              <a:srgbClr val="FF0000"/>
            </a:solidFill>
            <a:prstDash val="dash"/>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57" name="Google Shape;157;p22"/>
          <p:cNvSpPr txBox="1"/>
          <p:nvPr/>
        </p:nvSpPr>
        <p:spPr>
          <a:xfrm>
            <a:off x="-196900" y="776675"/>
            <a:ext cx="1904100" cy="1031100"/>
          </a:xfrm>
          <a:prstGeom prst="rect">
            <a:avLst/>
          </a:prstGeom>
          <a:noFill/>
          <a:ln>
            <a:noFill/>
          </a:ln>
        </p:spPr>
        <p:txBody>
          <a:bodyPr anchorCtr="0" anchor="t" bIns="91550" lIns="91550" spcFirstLastPara="1" rIns="91550" wrap="square" tIns="91550">
            <a:noAutofit/>
          </a:bodyPr>
          <a:lstStyle/>
          <a:p>
            <a:pPr indent="0" lvl="0" marL="0" rtl="0" algn="ctr">
              <a:spcBef>
                <a:spcPts val="0"/>
              </a:spcBef>
              <a:spcAft>
                <a:spcPts val="0"/>
              </a:spcAft>
              <a:buNone/>
            </a:pPr>
            <a:r>
              <a:rPr b="1" lang="en" sz="2100">
                <a:solidFill>
                  <a:schemeClr val="dk1"/>
                </a:solidFill>
                <a:latin typeface="Roboto"/>
                <a:ea typeface="Roboto"/>
                <a:cs typeface="Roboto"/>
                <a:sym typeface="Roboto"/>
              </a:rPr>
              <a:t>FASoC </a:t>
            </a:r>
            <a:br>
              <a:rPr b="1" lang="en" sz="2100">
                <a:solidFill>
                  <a:schemeClr val="dk1"/>
                </a:solidFill>
                <a:latin typeface="Roboto"/>
                <a:ea typeface="Roboto"/>
                <a:cs typeface="Roboto"/>
                <a:sym typeface="Roboto"/>
              </a:rPr>
            </a:br>
            <a:r>
              <a:rPr b="1" lang="en" sz="2100">
                <a:solidFill>
                  <a:schemeClr val="dk1"/>
                </a:solidFill>
                <a:latin typeface="Roboto"/>
                <a:ea typeface="Roboto"/>
                <a:cs typeface="Roboto"/>
                <a:sym typeface="Roboto"/>
              </a:rPr>
              <a:t>Generator</a:t>
            </a:r>
            <a:endParaRPr b="1" sz="2100">
              <a:solidFill>
                <a:schemeClr val="dk1"/>
              </a:solidFill>
              <a:latin typeface="Roboto"/>
              <a:ea typeface="Roboto"/>
              <a:cs typeface="Roboto"/>
              <a:sym typeface="Roboto"/>
            </a:endParaRPr>
          </a:p>
        </p:txBody>
      </p:sp>
      <p:sp>
        <p:nvSpPr>
          <p:cNvPr id="158" name="Google Shape;158;p22"/>
          <p:cNvSpPr/>
          <p:nvPr/>
        </p:nvSpPr>
        <p:spPr>
          <a:xfrm>
            <a:off x="2823450" y="2534075"/>
            <a:ext cx="1244400" cy="2023200"/>
          </a:xfrm>
          <a:prstGeom prst="roundRect">
            <a:avLst>
              <a:gd fmla="val 9846" name="adj"/>
            </a:avLst>
          </a:prstGeom>
          <a:noFill/>
          <a:ln cap="flat" cmpd="sng" w="19050">
            <a:solidFill>
              <a:srgbClr val="0000FF"/>
            </a:solidFill>
            <a:prstDash val="dash"/>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grpSp>
        <p:nvGrpSpPr>
          <p:cNvPr id="159" name="Google Shape;159;p22"/>
          <p:cNvGrpSpPr/>
          <p:nvPr/>
        </p:nvGrpSpPr>
        <p:grpSpPr>
          <a:xfrm rot="-1446552">
            <a:off x="699588" y="1786469"/>
            <a:ext cx="880324" cy="343823"/>
            <a:chOff x="751675" y="1863650"/>
            <a:chExt cx="810257" cy="340027"/>
          </a:xfrm>
        </p:grpSpPr>
        <p:sp>
          <p:nvSpPr>
            <p:cNvPr id="160" name="Google Shape;160;p22"/>
            <p:cNvSpPr/>
            <p:nvPr/>
          </p:nvSpPr>
          <p:spPr>
            <a:xfrm>
              <a:off x="751675" y="1932169"/>
              <a:ext cx="191542" cy="271507"/>
            </a:xfrm>
            <a:custGeom>
              <a:rect b="b" l="l" r="r" t="t"/>
              <a:pathLst>
                <a:path extrusionOk="0" h="4930" w="3478">
                  <a:moveTo>
                    <a:pt x="435" y="0"/>
                  </a:moveTo>
                  <a:cubicBezTo>
                    <a:pt x="813" y="1514"/>
                    <a:pt x="-669" y="3578"/>
                    <a:pt x="435" y="4682"/>
                  </a:cubicBezTo>
                  <a:cubicBezTo>
                    <a:pt x="1171" y="5418"/>
                    <a:pt x="2468" y="4231"/>
                    <a:pt x="3478" y="3979"/>
                  </a:cubicBezTo>
                </a:path>
              </a:pathLst>
            </a:custGeom>
            <a:noFill/>
            <a:ln cap="flat" cmpd="sng" w="38100">
              <a:solidFill>
                <a:srgbClr val="CC0000"/>
              </a:solidFill>
              <a:prstDash val="solid"/>
              <a:round/>
              <a:headEnd len="med" w="med" type="none"/>
              <a:tailEnd len="med" w="med" type="none"/>
            </a:ln>
          </p:spPr>
        </p:sp>
        <p:sp>
          <p:nvSpPr>
            <p:cNvPr id="161" name="Google Shape;161;p22"/>
            <p:cNvSpPr/>
            <p:nvPr/>
          </p:nvSpPr>
          <p:spPr>
            <a:xfrm>
              <a:off x="852929" y="1863650"/>
              <a:ext cx="709003" cy="223209"/>
            </a:xfrm>
            <a:custGeom>
              <a:rect b="b" l="l" r="r" t="t"/>
              <a:pathLst>
                <a:path extrusionOk="0" h="4053" w="12874">
                  <a:moveTo>
                    <a:pt x="12874" y="308"/>
                  </a:moveTo>
                  <a:cubicBezTo>
                    <a:pt x="8450" y="-324"/>
                    <a:pt x="1088" y="-282"/>
                    <a:pt x="0" y="4053"/>
                  </a:cubicBezTo>
                </a:path>
              </a:pathLst>
            </a:custGeom>
            <a:noFill/>
            <a:ln cap="flat" cmpd="sng" w="38100">
              <a:solidFill>
                <a:srgbClr val="CC0000"/>
              </a:solidFill>
              <a:prstDash val="solid"/>
              <a:round/>
              <a:headEnd len="med" w="med" type="none"/>
              <a:tailEnd len="med" w="med" type="none"/>
            </a:ln>
          </p:spPr>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3"/>
          <p:cNvPicPr preferRelativeResize="0"/>
          <p:nvPr/>
        </p:nvPicPr>
        <p:blipFill rotWithShape="1">
          <a:blip r:embed="rId3">
            <a:alphaModFix/>
          </a:blip>
          <a:srcRect b="0" l="2110" r="17933" t="0"/>
          <a:stretch/>
        </p:blipFill>
        <p:spPr>
          <a:xfrm>
            <a:off x="1490700" y="858675"/>
            <a:ext cx="5144375" cy="3981451"/>
          </a:xfrm>
          <a:prstGeom prst="rect">
            <a:avLst/>
          </a:prstGeom>
          <a:noFill/>
          <a:ln>
            <a:noFill/>
          </a:ln>
        </p:spPr>
      </p:pic>
      <p:grpSp>
        <p:nvGrpSpPr>
          <p:cNvPr id="167" name="Google Shape;167;p23"/>
          <p:cNvGrpSpPr/>
          <p:nvPr/>
        </p:nvGrpSpPr>
        <p:grpSpPr>
          <a:xfrm>
            <a:off x="4100201" y="1203800"/>
            <a:ext cx="2415030" cy="3604197"/>
            <a:chOff x="4100201" y="1203800"/>
            <a:chExt cx="2415030" cy="3604197"/>
          </a:xfrm>
        </p:grpSpPr>
        <p:sp>
          <p:nvSpPr>
            <p:cNvPr id="168" name="Google Shape;168;p23"/>
            <p:cNvSpPr/>
            <p:nvPr/>
          </p:nvSpPr>
          <p:spPr>
            <a:xfrm>
              <a:off x="4100201" y="1203800"/>
              <a:ext cx="2415000" cy="1066500"/>
            </a:xfrm>
            <a:prstGeom prst="roundRect">
              <a:avLst>
                <a:gd fmla="val 16667" name="adj"/>
              </a:avLst>
            </a:prstGeom>
            <a:noFill/>
            <a:ln cap="flat" cmpd="sng" w="19050">
              <a:solidFill>
                <a:srgbClr val="00FF00"/>
              </a:solidFill>
              <a:prstDash val="dash"/>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69" name="Google Shape;169;p23"/>
            <p:cNvSpPr/>
            <p:nvPr/>
          </p:nvSpPr>
          <p:spPr>
            <a:xfrm>
              <a:off x="5391430" y="2118197"/>
              <a:ext cx="1123800" cy="2689800"/>
            </a:xfrm>
            <a:prstGeom prst="roundRect">
              <a:avLst>
                <a:gd fmla="val 16667" name="adj"/>
              </a:avLst>
            </a:prstGeom>
            <a:noFill/>
            <a:ln cap="flat" cmpd="sng" w="19050">
              <a:solidFill>
                <a:srgbClr val="00FF00"/>
              </a:solidFill>
              <a:prstDash val="dash"/>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70" name="Google Shape;170;p23"/>
            <p:cNvSpPr/>
            <p:nvPr/>
          </p:nvSpPr>
          <p:spPr>
            <a:xfrm>
              <a:off x="5391425" y="2072000"/>
              <a:ext cx="1109100" cy="262500"/>
            </a:xfrm>
            <a:prstGeom prst="rect">
              <a:avLst/>
            </a:prstGeom>
            <a:solidFill>
              <a:schemeClr val="lt1"/>
            </a:solidFill>
            <a:ln>
              <a:noFill/>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grpSp>
      <p:sp>
        <p:nvSpPr>
          <p:cNvPr id="171" name="Google Shape;171;p23"/>
          <p:cNvSpPr txBox="1"/>
          <p:nvPr>
            <p:ph type="title"/>
          </p:nvPr>
        </p:nvSpPr>
        <p:spPr>
          <a:xfrm>
            <a:off x="399960" y="242556"/>
            <a:ext cx="10538700" cy="63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Medium"/>
                <a:ea typeface="Google Sans Medium"/>
                <a:cs typeface="Google Sans Medium"/>
                <a:sym typeface="Google Sans Medium"/>
              </a:rPr>
              <a:t>Now </a:t>
            </a:r>
            <a:r>
              <a:rPr lang="en">
                <a:solidFill>
                  <a:schemeClr val="accent3"/>
                </a:solidFill>
                <a:latin typeface="Google Sans Medium"/>
                <a:ea typeface="Google Sans Medium"/>
                <a:cs typeface="Google Sans Medium"/>
                <a:sym typeface="Google Sans Medium"/>
              </a:rPr>
              <a:t>proprietary</a:t>
            </a:r>
            <a:r>
              <a:rPr lang="en">
                <a:latin typeface="Google Sans Medium"/>
                <a:ea typeface="Google Sans Medium"/>
                <a:cs typeface="Google Sans Medium"/>
                <a:sym typeface="Google Sans Medium"/>
              </a:rPr>
              <a:t> </a:t>
            </a:r>
            <a:r>
              <a:rPr i="1" lang="en">
                <a:latin typeface="Google Sans Medium"/>
                <a:ea typeface="Google Sans Medium"/>
                <a:cs typeface="Google Sans Medium"/>
                <a:sym typeface="Google Sans Medium"/>
              </a:rPr>
              <a:t>or</a:t>
            </a:r>
            <a:r>
              <a:rPr lang="en">
                <a:latin typeface="Google Sans Medium"/>
                <a:ea typeface="Google Sans Medium"/>
                <a:cs typeface="Google Sans Medium"/>
                <a:sym typeface="Google Sans Medium"/>
              </a:rPr>
              <a:t> </a:t>
            </a:r>
            <a:r>
              <a:rPr lang="en">
                <a:solidFill>
                  <a:schemeClr val="accent2"/>
                </a:solidFill>
                <a:latin typeface="Google Sans Medium"/>
                <a:ea typeface="Google Sans Medium"/>
                <a:cs typeface="Google Sans Medium"/>
                <a:sym typeface="Google Sans Medium"/>
              </a:rPr>
              <a:t>open source</a:t>
            </a:r>
            <a:r>
              <a:rPr lang="en">
                <a:latin typeface="Google Sans Medium"/>
                <a:ea typeface="Google Sans Medium"/>
                <a:cs typeface="Google Sans Medium"/>
                <a:sym typeface="Google Sans Medium"/>
              </a:rPr>
              <a:t> design flow </a:t>
            </a:r>
            <a:endParaRPr>
              <a:latin typeface="Google Sans Medium"/>
              <a:ea typeface="Google Sans Medium"/>
              <a:cs typeface="Google Sans Medium"/>
              <a:sym typeface="Google Sans Medium"/>
            </a:endParaRPr>
          </a:p>
          <a:p>
            <a:pPr indent="0" lvl="0" marL="0" rtl="0" algn="l">
              <a:spcBef>
                <a:spcPts val="0"/>
              </a:spcBef>
              <a:spcAft>
                <a:spcPts val="0"/>
              </a:spcAft>
              <a:buNone/>
            </a:pPr>
            <a:r>
              <a:t/>
            </a:r>
            <a:endParaRPr>
              <a:latin typeface="Google Sans Medium"/>
              <a:ea typeface="Google Sans Medium"/>
              <a:cs typeface="Google Sans Medium"/>
              <a:sym typeface="Google Sans Medium"/>
            </a:endParaRPr>
          </a:p>
          <a:p>
            <a:pPr indent="0" lvl="0" marL="0" rtl="0" algn="l">
              <a:spcBef>
                <a:spcPts val="0"/>
              </a:spcBef>
              <a:spcAft>
                <a:spcPts val="0"/>
              </a:spcAft>
              <a:buNone/>
            </a:pPr>
            <a:r>
              <a:t/>
            </a:r>
            <a:endParaRPr>
              <a:latin typeface="Google Sans Medium"/>
              <a:ea typeface="Google Sans Medium"/>
              <a:cs typeface="Google Sans Medium"/>
              <a:sym typeface="Google Sans Medium"/>
            </a:endParaRPr>
          </a:p>
          <a:p>
            <a:pPr indent="0" lvl="0" marL="0" rtl="0" algn="l">
              <a:spcBef>
                <a:spcPts val="0"/>
              </a:spcBef>
              <a:spcAft>
                <a:spcPts val="0"/>
              </a:spcAft>
              <a:buNone/>
            </a:pPr>
            <a:r>
              <a:t/>
            </a:r>
            <a:endParaRPr>
              <a:latin typeface="Google Sans Medium"/>
              <a:ea typeface="Google Sans Medium"/>
              <a:cs typeface="Google Sans Medium"/>
              <a:sym typeface="Google Sans Medium"/>
            </a:endParaRPr>
          </a:p>
          <a:p>
            <a:pPr indent="0" lvl="0" marL="0" rtl="0" algn="l">
              <a:spcBef>
                <a:spcPts val="0"/>
              </a:spcBef>
              <a:spcAft>
                <a:spcPts val="0"/>
              </a:spcAft>
              <a:buNone/>
            </a:pPr>
            <a:r>
              <a:t/>
            </a:r>
            <a:endParaRPr>
              <a:latin typeface="Google Sans Medium"/>
              <a:ea typeface="Google Sans Medium"/>
              <a:cs typeface="Google Sans Medium"/>
              <a:sym typeface="Google Sans Medium"/>
            </a:endParaRPr>
          </a:p>
        </p:txBody>
      </p:sp>
      <p:sp>
        <p:nvSpPr>
          <p:cNvPr id="172" name="Google Shape;172;p23"/>
          <p:cNvSpPr txBox="1"/>
          <p:nvPr/>
        </p:nvSpPr>
        <p:spPr>
          <a:xfrm>
            <a:off x="239150" y="2753250"/>
            <a:ext cx="813900" cy="207900"/>
          </a:xfrm>
          <a:prstGeom prst="rect">
            <a:avLst/>
          </a:prstGeom>
          <a:no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900">
                <a:solidFill>
                  <a:srgbClr val="8E7CC3"/>
                </a:solidFill>
              </a:rPr>
              <a:t>Automated</a:t>
            </a:r>
            <a:endParaRPr sz="1100">
              <a:solidFill>
                <a:srgbClr val="8E7CC3"/>
              </a:solidFill>
            </a:endParaRPr>
          </a:p>
        </p:txBody>
      </p:sp>
      <p:pic>
        <p:nvPicPr>
          <p:cNvPr id="173" name="Google Shape;173;p23"/>
          <p:cNvPicPr preferRelativeResize="0"/>
          <p:nvPr/>
        </p:nvPicPr>
        <p:blipFill rotWithShape="1">
          <a:blip r:embed="rId4">
            <a:alphaModFix/>
          </a:blip>
          <a:srcRect b="0" l="0" r="76429" t="43744"/>
          <a:stretch/>
        </p:blipFill>
        <p:spPr>
          <a:xfrm>
            <a:off x="1217625" y="2584425"/>
            <a:ext cx="1527351" cy="2255701"/>
          </a:xfrm>
          <a:prstGeom prst="rect">
            <a:avLst/>
          </a:prstGeom>
          <a:noFill/>
          <a:ln>
            <a:noFill/>
          </a:ln>
        </p:spPr>
      </p:pic>
      <p:sp>
        <p:nvSpPr>
          <p:cNvPr id="174" name="Google Shape;174;p23"/>
          <p:cNvSpPr/>
          <p:nvPr/>
        </p:nvSpPr>
        <p:spPr>
          <a:xfrm>
            <a:off x="70975" y="2768550"/>
            <a:ext cx="198900" cy="161700"/>
          </a:xfrm>
          <a:prstGeom prst="rect">
            <a:avLst/>
          </a:prstGeom>
          <a:solidFill>
            <a:srgbClr val="B4A7D6"/>
          </a:solidFill>
          <a:ln cap="flat" cmpd="sng" w="9525">
            <a:solidFill>
              <a:srgbClr val="000000"/>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75" name="Google Shape;175;p23"/>
          <p:cNvSpPr txBox="1"/>
          <p:nvPr/>
        </p:nvSpPr>
        <p:spPr>
          <a:xfrm>
            <a:off x="239150" y="3022700"/>
            <a:ext cx="1032000" cy="207900"/>
          </a:xfrm>
          <a:prstGeom prst="rect">
            <a:avLst/>
          </a:prstGeom>
          <a:no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900">
                <a:solidFill>
                  <a:srgbClr val="606060"/>
                </a:solidFill>
              </a:rPr>
              <a:t>Manual/Custom</a:t>
            </a:r>
            <a:endParaRPr sz="1100">
              <a:solidFill>
                <a:srgbClr val="606060"/>
              </a:solidFill>
            </a:endParaRPr>
          </a:p>
        </p:txBody>
      </p:sp>
      <p:sp>
        <p:nvSpPr>
          <p:cNvPr id="176" name="Google Shape;176;p23"/>
          <p:cNvSpPr/>
          <p:nvPr/>
        </p:nvSpPr>
        <p:spPr>
          <a:xfrm>
            <a:off x="70975" y="3038000"/>
            <a:ext cx="198900" cy="16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77" name="Google Shape;177;p23"/>
          <p:cNvSpPr/>
          <p:nvPr/>
        </p:nvSpPr>
        <p:spPr>
          <a:xfrm>
            <a:off x="4906800" y="2072000"/>
            <a:ext cx="167700" cy="1617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78" name="Google Shape;178;p23"/>
          <p:cNvSpPr/>
          <p:nvPr/>
        </p:nvSpPr>
        <p:spPr>
          <a:xfrm>
            <a:off x="5592600" y="2072000"/>
            <a:ext cx="167700" cy="1617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79" name="Google Shape;179;p23"/>
          <p:cNvSpPr txBox="1"/>
          <p:nvPr/>
        </p:nvSpPr>
        <p:spPr>
          <a:xfrm>
            <a:off x="6635075" y="1670025"/>
            <a:ext cx="2367900" cy="2320800"/>
          </a:xfrm>
          <a:prstGeom prst="rect">
            <a:avLst/>
          </a:prstGeom>
          <a:noFill/>
          <a:ln>
            <a:noFill/>
          </a:ln>
        </p:spPr>
        <p:txBody>
          <a:bodyPr anchorCtr="0" anchor="ctr" bIns="91550" lIns="91550" spcFirstLastPara="1" rIns="91550" wrap="square" tIns="91550">
            <a:noAutofit/>
          </a:bodyPr>
          <a:lstStyle/>
          <a:p>
            <a:pPr indent="0" lvl="0" marL="0" rtl="0" algn="ctr">
              <a:spcBef>
                <a:spcPts val="0"/>
              </a:spcBef>
              <a:spcAft>
                <a:spcPts val="0"/>
              </a:spcAft>
              <a:buNone/>
            </a:pPr>
            <a:r>
              <a:rPr b="1" lang="en" sz="3000">
                <a:solidFill>
                  <a:srgbClr val="00B050"/>
                </a:solidFill>
                <a:latin typeface="Roboto"/>
                <a:ea typeface="Roboto"/>
                <a:cs typeface="Roboto"/>
                <a:sym typeface="Roboto"/>
              </a:rPr>
              <a:t>OpenFASoC</a:t>
            </a:r>
            <a:r>
              <a:rPr b="1" lang="en" sz="3000">
                <a:solidFill>
                  <a:srgbClr val="00B050"/>
                </a:solidFill>
                <a:latin typeface="Roboto"/>
                <a:ea typeface="Roboto"/>
                <a:cs typeface="Roboto"/>
                <a:sym typeface="Roboto"/>
              </a:rPr>
              <a:t>!</a:t>
            </a:r>
            <a:endParaRPr b="1" sz="3000">
              <a:solidFill>
                <a:srgbClr val="00B050"/>
              </a:solidFill>
              <a:latin typeface="Roboto"/>
              <a:ea typeface="Roboto"/>
              <a:cs typeface="Roboto"/>
              <a:sym typeface="Roboto"/>
            </a:endParaRPr>
          </a:p>
          <a:p>
            <a:pPr indent="0" lvl="0" marL="0" rtl="0" algn="ctr">
              <a:spcBef>
                <a:spcPts val="0"/>
              </a:spcBef>
              <a:spcAft>
                <a:spcPts val="0"/>
              </a:spcAft>
              <a:buNone/>
            </a:pPr>
            <a:r>
              <a:t/>
            </a:r>
            <a:endParaRPr b="1" sz="3000">
              <a:solidFill>
                <a:srgbClr val="00B050"/>
              </a:solidFill>
              <a:latin typeface="Roboto"/>
              <a:ea typeface="Roboto"/>
              <a:cs typeface="Roboto"/>
              <a:sym typeface="Roboto"/>
            </a:endParaRPr>
          </a:p>
          <a:p>
            <a:pPr indent="0" lvl="0" marL="0" rtl="0" algn="ctr">
              <a:spcBef>
                <a:spcPts val="0"/>
              </a:spcBef>
              <a:spcAft>
                <a:spcPts val="0"/>
              </a:spcAft>
              <a:buNone/>
            </a:pPr>
            <a:r>
              <a:rPr lang="en" sz="3000">
                <a:solidFill>
                  <a:srgbClr val="00B050"/>
                </a:solidFill>
                <a:latin typeface="Roboto"/>
                <a:ea typeface="Roboto"/>
                <a:cs typeface="Roboto"/>
                <a:sym typeface="Roboto"/>
              </a:rPr>
              <a:t>Automated</a:t>
            </a:r>
            <a:endParaRPr sz="3000">
              <a:solidFill>
                <a:srgbClr val="00B050"/>
              </a:solidFill>
              <a:latin typeface="Roboto"/>
              <a:ea typeface="Roboto"/>
              <a:cs typeface="Roboto"/>
              <a:sym typeface="Roboto"/>
            </a:endParaRPr>
          </a:p>
          <a:p>
            <a:pPr indent="0" lvl="0" marL="0" rtl="0" algn="ctr">
              <a:spcBef>
                <a:spcPts val="0"/>
              </a:spcBef>
              <a:spcAft>
                <a:spcPts val="0"/>
              </a:spcAft>
              <a:buNone/>
            </a:pPr>
            <a:r>
              <a:rPr b="1" lang="en" sz="3000">
                <a:solidFill>
                  <a:srgbClr val="00B050"/>
                </a:solidFill>
                <a:latin typeface="Roboto"/>
                <a:ea typeface="Roboto"/>
                <a:cs typeface="Roboto"/>
                <a:sym typeface="Roboto"/>
              </a:rPr>
              <a:t>portable</a:t>
            </a:r>
            <a:endParaRPr b="1" sz="3000">
              <a:solidFill>
                <a:srgbClr val="00B050"/>
              </a:solidFill>
              <a:latin typeface="Roboto"/>
              <a:ea typeface="Roboto"/>
              <a:cs typeface="Roboto"/>
              <a:sym typeface="Roboto"/>
            </a:endParaRPr>
          </a:p>
          <a:p>
            <a:pPr indent="0" lvl="0" marL="0" rtl="0" algn="ctr">
              <a:spcBef>
                <a:spcPts val="0"/>
              </a:spcBef>
              <a:spcAft>
                <a:spcPts val="0"/>
              </a:spcAft>
              <a:buNone/>
            </a:pPr>
            <a:r>
              <a:rPr lang="en" sz="3000">
                <a:solidFill>
                  <a:srgbClr val="00B050"/>
                </a:solidFill>
                <a:latin typeface="Roboto"/>
                <a:ea typeface="Roboto"/>
                <a:cs typeface="Roboto"/>
                <a:sym typeface="Roboto"/>
              </a:rPr>
              <a:t>analog</a:t>
            </a:r>
            <a:endParaRPr sz="3000">
              <a:solidFill>
                <a:srgbClr val="00B050"/>
              </a:solidFill>
              <a:latin typeface="Roboto"/>
              <a:ea typeface="Roboto"/>
              <a:cs typeface="Roboto"/>
              <a:sym typeface="Roboto"/>
            </a:endParaRPr>
          </a:p>
        </p:txBody>
      </p:sp>
      <p:grpSp>
        <p:nvGrpSpPr>
          <p:cNvPr id="180" name="Google Shape;180;p23"/>
          <p:cNvGrpSpPr/>
          <p:nvPr/>
        </p:nvGrpSpPr>
        <p:grpSpPr>
          <a:xfrm>
            <a:off x="4175846" y="1362100"/>
            <a:ext cx="2275274" cy="648200"/>
            <a:chOff x="5776125" y="904900"/>
            <a:chExt cx="1925750" cy="648200"/>
          </a:xfrm>
        </p:grpSpPr>
        <p:sp>
          <p:nvSpPr>
            <p:cNvPr id="181" name="Google Shape;181;p23"/>
            <p:cNvSpPr txBox="1"/>
            <p:nvPr/>
          </p:nvSpPr>
          <p:spPr>
            <a:xfrm>
              <a:off x="6174952" y="904900"/>
              <a:ext cx="1215300" cy="19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800">
                  <a:solidFill>
                    <a:srgbClr val="000000"/>
                  </a:solidFill>
                  <a:latin typeface="Arial"/>
                  <a:ea typeface="Arial"/>
                  <a:cs typeface="Arial"/>
                  <a:sym typeface="Arial"/>
                </a:rPr>
                <a:t>SAR ADC Block Diagram </a:t>
              </a:r>
              <a:endParaRPr sz="1000"/>
            </a:p>
          </p:txBody>
        </p:sp>
        <p:sp>
          <p:nvSpPr>
            <p:cNvPr id="182" name="Google Shape;182;p23"/>
            <p:cNvSpPr txBox="1"/>
            <p:nvPr/>
          </p:nvSpPr>
          <p:spPr>
            <a:xfrm>
              <a:off x="5776125" y="1132696"/>
              <a:ext cx="1004100" cy="19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800">
                  <a:solidFill>
                    <a:srgbClr val="000000"/>
                  </a:solidFill>
                </a:rPr>
                <a:t>Temperature Sensor</a:t>
              </a:r>
              <a:endParaRPr sz="1000"/>
            </a:p>
          </p:txBody>
        </p:sp>
        <p:sp>
          <p:nvSpPr>
            <p:cNvPr id="183" name="Google Shape;183;p23"/>
            <p:cNvSpPr txBox="1"/>
            <p:nvPr/>
          </p:nvSpPr>
          <p:spPr>
            <a:xfrm>
              <a:off x="6868500" y="1132688"/>
              <a:ext cx="441000" cy="19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800">
                  <a:solidFill>
                    <a:srgbClr val="000000"/>
                  </a:solidFill>
                </a:rPr>
                <a:t>D-LDO</a:t>
              </a:r>
              <a:endParaRPr sz="1000"/>
            </a:p>
          </p:txBody>
        </p:sp>
        <p:sp>
          <p:nvSpPr>
            <p:cNvPr id="184" name="Google Shape;184;p23"/>
            <p:cNvSpPr txBox="1"/>
            <p:nvPr/>
          </p:nvSpPr>
          <p:spPr>
            <a:xfrm>
              <a:off x="6326737" y="1360500"/>
              <a:ext cx="307500" cy="19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800">
                  <a:solidFill>
                    <a:srgbClr val="000000"/>
                  </a:solidFill>
                </a:rPr>
                <a:t>PLL</a:t>
              </a:r>
              <a:endParaRPr sz="1000"/>
            </a:p>
          </p:txBody>
        </p:sp>
        <p:sp>
          <p:nvSpPr>
            <p:cNvPr id="185" name="Google Shape;185;p23"/>
            <p:cNvSpPr txBox="1"/>
            <p:nvPr/>
          </p:nvSpPr>
          <p:spPr>
            <a:xfrm>
              <a:off x="6697775" y="1360500"/>
              <a:ext cx="1004100" cy="19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800">
                  <a:solidFill>
                    <a:srgbClr val="000000"/>
                  </a:solidFill>
                </a:rPr>
                <a:t>DC-DC Converter</a:t>
              </a:r>
              <a:endParaRPr sz="1000"/>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4"/>
          <p:cNvPicPr preferRelativeResize="0"/>
          <p:nvPr/>
        </p:nvPicPr>
        <p:blipFill rotWithShape="1">
          <a:blip r:embed="rId3">
            <a:alphaModFix/>
          </a:blip>
          <a:srcRect b="0" l="2110" r="17933" t="0"/>
          <a:stretch/>
        </p:blipFill>
        <p:spPr>
          <a:xfrm>
            <a:off x="1490700" y="858675"/>
            <a:ext cx="5144375" cy="3981451"/>
          </a:xfrm>
          <a:prstGeom prst="rect">
            <a:avLst/>
          </a:prstGeom>
          <a:noFill/>
          <a:ln>
            <a:noFill/>
          </a:ln>
        </p:spPr>
      </p:pic>
      <p:grpSp>
        <p:nvGrpSpPr>
          <p:cNvPr id="191" name="Google Shape;191;p24"/>
          <p:cNvGrpSpPr/>
          <p:nvPr/>
        </p:nvGrpSpPr>
        <p:grpSpPr>
          <a:xfrm>
            <a:off x="4100201" y="1203800"/>
            <a:ext cx="2415030" cy="3604197"/>
            <a:chOff x="4100201" y="1203800"/>
            <a:chExt cx="2415030" cy="3604197"/>
          </a:xfrm>
        </p:grpSpPr>
        <p:sp>
          <p:nvSpPr>
            <p:cNvPr id="192" name="Google Shape;192;p24"/>
            <p:cNvSpPr/>
            <p:nvPr/>
          </p:nvSpPr>
          <p:spPr>
            <a:xfrm>
              <a:off x="4100201" y="1203800"/>
              <a:ext cx="2415000" cy="1066500"/>
            </a:xfrm>
            <a:prstGeom prst="roundRect">
              <a:avLst>
                <a:gd fmla="val 16667" name="adj"/>
              </a:avLst>
            </a:prstGeom>
            <a:noFill/>
            <a:ln cap="flat" cmpd="sng" w="19050">
              <a:solidFill>
                <a:srgbClr val="00FF00"/>
              </a:solidFill>
              <a:prstDash val="dash"/>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93" name="Google Shape;193;p24"/>
            <p:cNvSpPr/>
            <p:nvPr/>
          </p:nvSpPr>
          <p:spPr>
            <a:xfrm>
              <a:off x="5391430" y="2118197"/>
              <a:ext cx="1123800" cy="2689800"/>
            </a:xfrm>
            <a:prstGeom prst="roundRect">
              <a:avLst>
                <a:gd fmla="val 16667" name="adj"/>
              </a:avLst>
            </a:prstGeom>
            <a:noFill/>
            <a:ln cap="flat" cmpd="sng" w="19050">
              <a:solidFill>
                <a:srgbClr val="00FF00"/>
              </a:solidFill>
              <a:prstDash val="dash"/>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94" name="Google Shape;194;p24"/>
            <p:cNvSpPr/>
            <p:nvPr/>
          </p:nvSpPr>
          <p:spPr>
            <a:xfrm>
              <a:off x="5391425" y="2072000"/>
              <a:ext cx="1109100" cy="262500"/>
            </a:xfrm>
            <a:prstGeom prst="rect">
              <a:avLst/>
            </a:prstGeom>
            <a:solidFill>
              <a:schemeClr val="lt1"/>
            </a:solidFill>
            <a:ln>
              <a:noFill/>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grpSp>
      <p:sp>
        <p:nvSpPr>
          <p:cNvPr id="195" name="Google Shape;195;p24"/>
          <p:cNvSpPr txBox="1"/>
          <p:nvPr>
            <p:ph type="title"/>
          </p:nvPr>
        </p:nvSpPr>
        <p:spPr>
          <a:xfrm>
            <a:off x="399960" y="242556"/>
            <a:ext cx="10538700" cy="636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oogle Sans Medium"/>
                <a:ea typeface="Google Sans Medium"/>
                <a:cs typeface="Google Sans Medium"/>
                <a:sym typeface="Google Sans Medium"/>
              </a:rPr>
              <a:t>Now </a:t>
            </a:r>
            <a:r>
              <a:rPr lang="en">
                <a:solidFill>
                  <a:schemeClr val="accent3"/>
                </a:solidFill>
                <a:latin typeface="Google Sans Medium"/>
                <a:ea typeface="Google Sans Medium"/>
                <a:cs typeface="Google Sans Medium"/>
                <a:sym typeface="Google Sans Medium"/>
              </a:rPr>
              <a:t>proprietary</a:t>
            </a:r>
            <a:r>
              <a:rPr lang="en">
                <a:latin typeface="Google Sans Medium"/>
                <a:ea typeface="Google Sans Medium"/>
                <a:cs typeface="Google Sans Medium"/>
                <a:sym typeface="Google Sans Medium"/>
              </a:rPr>
              <a:t> </a:t>
            </a:r>
            <a:r>
              <a:rPr i="1" lang="en">
                <a:latin typeface="Google Sans Medium"/>
                <a:ea typeface="Google Sans Medium"/>
                <a:cs typeface="Google Sans Medium"/>
                <a:sym typeface="Google Sans Medium"/>
              </a:rPr>
              <a:t>or</a:t>
            </a:r>
            <a:r>
              <a:rPr lang="en">
                <a:latin typeface="Google Sans Medium"/>
                <a:ea typeface="Google Sans Medium"/>
                <a:cs typeface="Google Sans Medium"/>
                <a:sym typeface="Google Sans Medium"/>
              </a:rPr>
              <a:t> </a:t>
            </a:r>
            <a:r>
              <a:rPr lang="en">
                <a:solidFill>
                  <a:schemeClr val="accent2"/>
                </a:solidFill>
                <a:latin typeface="Google Sans Medium"/>
                <a:ea typeface="Google Sans Medium"/>
                <a:cs typeface="Google Sans Medium"/>
                <a:sym typeface="Google Sans Medium"/>
              </a:rPr>
              <a:t>open source</a:t>
            </a:r>
            <a:r>
              <a:rPr lang="en">
                <a:latin typeface="Google Sans Medium"/>
                <a:ea typeface="Google Sans Medium"/>
                <a:cs typeface="Google Sans Medium"/>
                <a:sym typeface="Google Sans Medium"/>
              </a:rPr>
              <a:t> design flow </a:t>
            </a:r>
            <a:endParaRPr>
              <a:latin typeface="Google Sans Medium"/>
              <a:ea typeface="Google Sans Medium"/>
              <a:cs typeface="Google Sans Medium"/>
              <a:sym typeface="Google Sans Medium"/>
            </a:endParaRPr>
          </a:p>
          <a:p>
            <a:pPr indent="0" lvl="0" marL="0" rtl="0" algn="l">
              <a:spcBef>
                <a:spcPts val="0"/>
              </a:spcBef>
              <a:spcAft>
                <a:spcPts val="0"/>
              </a:spcAft>
              <a:buNone/>
            </a:pPr>
            <a:r>
              <a:t/>
            </a:r>
            <a:endParaRPr>
              <a:latin typeface="Google Sans Medium"/>
              <a:ea typeface="Google Sans Medium"/>
              <a:cs typeface="Google Sans Medium"/>
              <a:sym typeface="Google Sans Medium"/>
            </a:endParaRPr>
          </a:p>
          <a:p>
            <a:pPr indent="0" lvl="0" marL="0" rtl="0" algn="l">
              <a:spcBef>
                <a:spcPts val="0"/>
              </a:spcBef>
              <a:spcAft>
                <a:spcPts val="0"/>
              </a:spcAft>
              <a:buNone/>
            </a:pPr>
            <a:r>
              <a:t/>
            </a:r>
            <a:endParaRPr>
              <a:latin typeface="Google Sans Medium"/>
              <a:ea typeface="Google Sans Medium"/>
              <a:cs typeface="Google Sans Medium"/>
              <a:sym typeface="Google Sans Medium"/>
            </a:endParaRPr>
          </a:p>
          <a:p>
            <a:pPr indent="0" lvl="0" marL="0" rtl="0" algn="l">
              <a:spcBef>
                <a:spcPts val="0"/>
              </a:spcBef>
              <a:spcAft>
                <a:spcPts val="0"/>
              </a:spcAft>
              <a:buNone/>
            </a:pPr>
            <a:r>
              <a:t/>
            </a:r>
            <a:endParaRPr>
              <a:latin typeface="Google Sans Medium"/>
              <a:ea typeface="Google Sans Medium"/>
              <a:cs typeface="Google Sans Medium"/>
              <a:sym typeface="Google Sans Medium"/>
            </a:endParaRPr>
          </a:p>
          <a:p>
            <a:pPr indent="0" lvl="0" marL="0" rtl="0" algn="l">
              <a:spcBef>
                <a:spcPts val="0"/>
              </a:spcBef>
              <a:spcAft>
                <a:spcPts val="0"/>
              </a:spcAft>
              <a:buNone/>
            </a:pPr>
            <a:r>
              <a:t/>
            </a:r>
            <a:endParaRPr>
              <a:latin typeface="Google Sans Medium"/>
              <a:ea typeface="Google Sans Medium"/>
              <a:cs typeface="Google Sans Medium"/>
              <a:sym typeface="Google Sans Medium"/>
            </a:endParaRPr>
          </a:p>
        </p:txBody>
      </p:sp>
      <p:sp>
        <p:nvSpPr>
          <p:cNvPr id="196" name="Google Shape;196;p24"/>
          <p:cNvSpPr txBox="1"/>
          <p:nvPr/>
        </p:nvSpPr>
        <p:spPr>
          <a:xfrm>
            <a:off x="239150" y="2753250"/>
            <a:ext cx="813900" cy="207900"/>
          </a:xfrm>
          <a:prstGeom prst="rect">
            <a:avLst/>
          </a:prstGeom>
          <a:no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900">
                <a:solidFill>
                  <a:srgbClr val="8E7CC3"/>
                </a:solidFill>
              </a:rPr>
              <a:t>Automated</a:t>
            </a:r>
            <a:endParaRPr sz="1100">
              <a:solidFill>
                <a:srgbClr val="8E7CC3"/>
              </a:solidFill>
            </a:endParaRPr>
          </a:p>
        </p:txBody>
      </p:sp>
      <p:pic>
        <p:nvPicPr>
          <p:cNvPr id="197" name="Google Shape;197;p24"/>
          <p:cNvPicPr preferRelativeResize="0"/>
          <p:nvPr/>
        </p:nvPicPr>
        <p:blipFill rotWithShape="1">
          <a:blip r:embed="rId4">
            <a:alphaModFix/>
          </a:blip>
          <a:srcRect b="0" l="0" r="76429" t="43744"/>
          <a:stretch/>
        </p:blipFill>
        <p:spPr>
          <a:xfrm>
            <a:off x="1217625" y="2584425"/>
            <a:ext cx="1527351" cy="2255701"/>
          </a:xfrm>
          <a:prstGeom prst="rect">
            <a:avLst/>
          </a:prstGeom>
          <a:noFill/>
          <a:ln>
            <a:noFill/>
          </a:ln>
        </p:spPr>
      </p:pic>
      <p:sp>
        <p:nvSpPr>
          <p:cNvPr id="198" name="Google Shape;198;p24"/>
          <p:cNvSpPr/>
          <p:nvPr/>
        </p:nvSpPr>
        <p:spPr>
          <a:xfrm>
            <a:off x="70975" y="2768550"/>
            <a:ext cx="198900" cy="161700"/>
          </a:xfrm>
          <a:prstGeom prst="rect">
            <a:avLst/>
          </a:prstGeom>
          <a:solidFill>
            <a:srgbClr val="B4A7D6"/>
          </a:solidFill>
          <a:ln cap="flat" cmpd="sng" w="9525">
            <a:solidFill>
              <a:srgbClr val="000000"/>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199" name="Google Shape;199;p24"/>
          <p:cNvSpPr txBox="1"/>
          <p:nvPr/>
        </p:nvSpPr>
        <p:spPr>
          <a:xfrm>
            <a:off x="239150" y="3022700"/>
            <a:ext cx="1032000" cy="207900"/>
          </a:xfrm>
          <a:prstGeom prst="rect">
            <a:avLst/>
          </a:prstGeom>
          <a:noFill/>
          <a:ln>
            <a:noFill/>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900">
                <a:solidFill>
                  <a:srgbClr val="606060"/>
                </a:solidFill>
              </a:rPr>
              <a:t>Manual/Custom</a:t>
            </a:r>
            <a:endParaRPr sz="1100">
              <a:solidFill>
                <a:srgbClr val="606060"/>
              </a:solidFill>
            </a:endParaRPr>
          </a:p>
        </p:txBody>
      </p:sp>
      <p:sp>
        <p:nvSpPr>
          <p:cNvPr id="200" name="Google Shape;200;p24"/>
          <p:cNvSpPr/>
          <p:nvPr/>
        </p:nvSpPr>
        <p:spPr>
          <a:xfrm>
            <a:off x="70975" y="3038000"/>
            <a:ext cx="198900" cy="1617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201" name="Google Shape;201;p24"/>
          <p:cNvSpPr/>
          <p:nvPr/>
        </p:nvSpPr>
        <p:spPr>
          <a:xfrm>
            <a:off x="4906800" y="2072000"/>
            <a:ext cx="167700" cy="1617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sp>
        <p:nvSpPr>
          <p:cNvPr id="202" name="Google Shape;202;p24"/>
          <p:cNvSpPr/>
          <p:nvPr/>
        </p:nvSpPr>
        <p:spPr>
          <a:xfrm>
            <a:off x="5592600" y="2072000"/>
            <a:ext cx="167700" cy="161700"/>
          </a:xfrm>
          <a:prstGeom prst="down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550" lIns="91550" spcFirstLastPara="1" rIns="91550" wrap="square" tIns="91550">
            <a:noAutofit/>
          </a:bodyPr>
          <a:lstStyle/>
          <a:p>
            <a:pPr indent="0" lvl="0" marL="0" rtl="0" algn="l">
              <a:spcBef>
                <a:spcPts val="0"/>
              </a:spcBef>
              <a:spcAft>
                <a:spcPts val="0"/>
              </a:spcAft>
              <a:buNone/>
            </a:pPr>
            <a:r>
              <a:t/>
            </a:r>
            <a:endParaRPr/>
          </a:p>
        </p:txBody>
      </p:sp>
      <p:grpSp>
        <p:nvGrpSpPr>
          <p:cNvPr id="203" name="Google Shape;203;p24"/>
          <p:cNvGrpSpPr/>
          <p:nvPr/>
        </p:nvGrpSpPr>
        <p:grpSpPr>
          <a:xfrm>
            <a:off x="4175846" y="1362100"/>
            <a:ext cx="2275274" cy="648200"/>
            <a:chOff x="5776125" y="904900"/>
            <a:chExt cx="1925750" cy="648200"/>
          </a:xfrm>
        </p:grpSpPr>
        <p:sp>
          <p:nvSpPr>
            <p:cNvPr id="204" name="Google Shape;204;p24"/>
            <p:cNvSpPr txBox="1"/>
            <p:nvPr/>
          </p:nvSpPr>
          <p:spPr>
            <a:xfrm>
              <a:off x="6174952" y="904900"/>
              <a:ext cx="1215300" cy="19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800">
                  <a:solidFill>
                    <a:srgbClr val="000000"/>
                  </a:solidFill>
                  <a:latin typeface="Arial"/>
                  <a:ea typeface="Arial"/>
                  <a:cs typeface="Arial"/>
                  <a:sym typeface="Arial"/>
                </a:rPr>
                <a:t>SAR ADC Block Diagram </a:t>
              </a:r>
              <a:endParaRPr sz="1000"/>
            </a:p>
          </p:txBody>
        </p:sp>
        <p:sp>
          <p:nvSpPr>
            <p:cNvPr id="205" name="Google Shape;205;p24"/>
            <p:cNvSpPr txBox="1"/>
            <p:nvPr/>
          </p:nvSpPr>
          <p:spPr>
            <a:xfrm>
              <a:off x="5776125" y="1132696"/>
              <a:ext cx="1004100" cy="19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800">
                  <a:solidFill>
                    <a:srgbClr val="000000"/>
                  </a:solidFill>
                </a:rPr>
                <a:t>Temperature Sensor</a:t>
              </a:r>
              <a:endParaRPr sz="1000"/>
            </a:p>
          </p:txBody>
        </p:sp>
        <p:sp>
          <p:nvSpPr>
            <p:cNvPr id="206" name="Google Shape;206;p24"/>
            <p:cNvSpPr txBox="1"/>
            <p:nvPr/>
          </p:nvSpPr>
          <p:spPr>
            <a:xfrm>
              <a:off x="6868500" y="1132688"/>
              <a:ext cx="441000" cy="19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800">
                  <a:solidFill>
                    <a:srgbClr val="000000"/>
                  </a:solidFill>
                </a:rPr>
                <a:t>D-LDO</a:t>
              </a:r>
              <a:endParaRPr sz="1000"/>
            </a:p>
          </p:txBody>
        </p:sp>
        <p:sp>
          <p:nvSpPr>
            <p:cNvPr id="207" name="Google Shape;207;p24"/>
            <p:cNvSpPr txBox="1"/>
            <p:nvPr/>
          </p:nvSpPr>
          <p:spPr>
            <a:xfrm>
              <a:off x="6326737" y="1360500"/>
              <a:ext cx="307500" cy="19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800">
                  <a:solidFill>
                    <a:srgbClr val="000000"/>
                  </a:solidFill>
                </a:rPr>
                <a:t>PLL</a:t>
              </a:r>
              <a:endParaRPr sz="1000"/>
            </a:p>
          </p:txBody>
        </p:sp>
        <p:sp>
          <p:nvSpPr>
            <p:cNvPr id="208" name="Google Shape;208;p24"/>
            <p:cNvSpPr txBox="1"/>
            <p:nvPr/>
          </p:nvSpPr>
          <p:spPr>
            <a:xfrm>
              <a:off x="6697775" y="1360500"/>
              <a:ext cx="1004100" cy="19260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34325" lIns="68650" spcFirstLastPara="1" rIns="68650" wrap="square" tIns="34325">
              <a:spAutoFit/>
            </a:bodyPr>
            <a:lstStyle/>
            <a:p>
              <a:pPr indent="0" lvl="0" marL="0" marR="0" rtl="0" algn="l">
                <a:spcBef>
                  <a:spcPts val="0"/>
                </a:spcBef>
                <a:spcAft>
                  <a:spcPts val="0"/>
                </a:spcAft>
                <a:buNone/>
              </a:pPr>
              <a:r>
                <a:rPr b="1" i="1" lang="en" sz="800">
                  <a:solidFill>
                    <a:srgbClr val="000000"/>
                  </a:solidFill>
                </a:rPr>
                <a:t>DC-DC Converter</a:t>
              </a:r>
              <a:endParaRPr sz="1000"/>
            </a:p>
          </p:txBody>
        </p:sp>
      </p:grpSp>
      <p:sp>
        <p:nvSpPr>
          <p:cNvPr id="209" name="Google Shape;209;p24"/>
          <p:cNvSpPr/>
          <p:nvPr/>
        </p:nvSpPr>
        <p:spPr>
          <a:xfrm>
            <a:off x="5347975" y="2217850"/>
            <a:ext cx="1218900" cy="2673900"/>
          </a:xfrm>
          <a:prstGeom prst="rect">
            <a:avLst/>
          </a:prstGeom>
          <a:noFill/>
          <a:ln cap="flat" cmpd="sng" w="28575">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a:ea typeface="Google Sans"/>
              <a:cs typeface="Google Sans"/>
              <a:sym typeface="Google Sans"/>
            </a:endParaRPr>
          </a:p>
        </p:txBody>
      </p:sp>
      <p:sp>
        <p:nvSpPr>
          <p:cNvPr id="210" name="Google Shape;210;p24"/>
          <p:cNvSpPr txBox="1"/>
          <p:nvPr/>
        </p:nvSpPr>
        <p:spPr>
          <a:xfrm>
            <a:off x="6635075" y="2304325"/>
            <a:ext cx="2415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B050"/>
                </a:solidFill>
                <a:latin typeface="Google Sans"/>
                <a:ea typeface="Google Sans"/>
                <a:cs typeface="Google Sans"/>
                <a:sym typeface="Google Sans"/>
              </a:rPr>
              <a:t>Built on </a:t>
            </a:r>
            <a:r>
              <a:rPr lang="en" sz="1800">
                <a:solidFill>
                  <a:srgbClr val="00B050"/>
                </a:solidFill>
                <a:latin typeface="Google Sans"/>
                <a:ea typeface="Google Sans"/>
                <a:cs typeface="Google Sans"/>
                <a:sym typeface="Google Sans"/>
              </a:rPr>
              <a:t>top of open-source silicon tools and PDKs</a:t>
            </a:r>
            <a:endParaRPr sz="1800">
              <a:solidFill>
                <a:srgbClr val="00B050"/>
              </a:solidFill>
              <a:latin typeface="Google Sans"/>
              <a:ea typeface="Google Sans"/>
              <a:cs typeface="Google Sans"/>
              <a:sym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idx="1" type="body"/>
          </p:nvPr>
        </p:nvSpPr>
        <p:spPr>
          <a:xfrm>
            <a:off x="457200" y="728528"/>
            <a:ext cx="8229600" cy="4162500"/>
          </a:xfrm>
          <a:prstGeom prst="rect">
            <a:avLst/>
          </a:prstGeom>
          <a:noFill/>
          <a:ln>
            <a:noFill/>
          </a:ln>
        </p:spPr>
        <p:txBody>
          <a:bodyPr anchorCtr="0" anchor="t" bIns="34375" lIns="68750" spcFirstLastPara="1" rIns="68750" wrap="square" tIns="34375">
            <a:normAutofit/>
          </a:bodyPr>
          <a:lstStyle/>
          <a:p>
            <a:pPr indent="-304800" lvl="0" marL="393700" rtl="0" algn="l">
              <a:spcBef>
                <a:spcPts val="0"/>
              </a:spcBef>
              <a:spcAft>
                <a:spcPts val="0"/>
              </a:spcAft>
              <a:buSzPts val="1600"/>
              <a:buChar char="●"/>
            </a:pPr>
            <a:r>
              <a:rPr lang="en" sz="1600"/>
              <a:t>Streamlined development and distribution with reproducible results</a:t>
            </a:r>
            <a:endParaRPr sz="1600"/>
          </a:p>
          <a:p>
            <a:pPr indent="-304800" lvl="0" marL="787400" rtl="0" algn="l">
              <a:spcBef>
                <a:spcPts val="0"/>
              </a:spcBef>
              <a:spcAft>
                <a:spcPts val="0"/>
              </a:spcAft>
              <a:buSzPts val="1600"/>
              <a:buChar char="-"/>
            </a:pPr>
            <a:r>
              <a:rPr lang="en" sz="1600"/>
              <a:t>Express Dependency Installer vs. Lightweight Docker Build</a:t>
            </a:r>
            <a:endParaRPr sz="1600"/>
          </a:p>
          <a:p>
            <a:pPr indent="-304800" lvl="0" marL="787400" rtl="0" algn="l">
              <a:spcBef>
                <a:spcPts val="0"/>
              </a:spcBef>
              <a:spcAft>
                <a:spcPts val="0"/>
              </a:spcAft>
              <a:buSzPts val="1600"/>
              <a:buChar char="-"/>
            </a:pPr>
            <a:r>
              <a:rPr lang="en" sz="1600"/>
              <a:t>Reproducible Results, Jupyter Notebooks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a:p>
          <a:p>
            <a:pPr indent="0" lvl="0" marL="457200" rtl="0" algn="l">
              <a:spcBef>
                <a:spcPts val="0"/>
              </a:spcBef>
              <a:spcAft>
                <a:spcPts val="0"/>
              </a:spcAft>
              <a:buNone/>
            </a:pPr>
            <a:r>
              <a:t/>
            </a:r>
            <a:endParaRPr b="0" sz="1700"/>
          </a:p>
          <a:p>
            <a:pPr indent="0" lvl="0" marL="457200" rtl="0" algn="l">
              <a:spcBef>
                <a:spcPts val="0"/>
              </a:spcBef>
              <a:spcAft>
                <a:spcPts val="0"/>
              </a:spcAft>
              <a:buNone/>
            </a:pPr>
            <a:r>
              <a:t/>
            </a:r>
            <a:endParaRPr b="0"/>
          </a:p>
        </p:txBody>
      </p:sp>
      <p:sp>
        <p:nvSpPr>
          <p:cNvPr id="216" name="Google Shape;216;p25"/>
          <p:cNvSpPr txBox="1"/>
          <p:nvPr>
            <p:ph type="title"/>
          </p:nvPr>
        </p:nvSpPr>
        <p:spPr>
          <a:xfrm>
            <a:off x="381000" y="51435"/>
            <a:ext cx="6858000" cy="720000"/>
          </a:xfrm>
          <a:prstGeom prst="rect">
            <a:avLst/>
          </a:prstGeom>
          <a:noFill/>
          <a:ln>
            <a:noFill/>
          </a:ln>
        </p:spPr>
        <p:txBody>
          <a:bodyPr anchorCtr="0" anchor="ctr" bIns="34375" lIns="68750" spcFirstLastPara="1" rIns="68750" wrap="square" tIns="34375">
            <a:normAutofit/>
          </a:bodyPr>
          <a:lstStyle/>
          <a:p>
            <a:pPr indent="0" lvl="0" marL="0" rtl="0" algn="l">
              <a:spcBef>
                <a:spcPts val="0"/>
              </a:spcBef>
              <a:spcAft>
                <a:spcPts val="0"/>
              </a:spcAft>
              <a:buClr>
                <a:schemeClr val="dk1"/>
              </a:buClr>
              <a:buFont typeface="Arial"/>
              <a:buNone/>
            </a:pPr>
            <a:r>
              <a:rPr lang="en" sz="3200">
                <a:latin typeface="Google Sans Medium"/>
                <a:ea typeface="Google Sans Medium"/>
                <a:cs typeface="Google Sans Medium"/>
                <a:sym typeface="Google Sans Medium"/>
              </a:rPr>
              <a:t>Open-Source EDA Workflow</a:t>
            </a:r>
            <a:endParaRPr sz="3200"/>
          </a:p>
        </p:txBody>
      </p:sp>
      <p:sp>
        <p:nvSpPr>
          <p:cNvPr id="217" name="Google Shape;217;p2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8" name="Google Shape;218;p25"/>
          <p:cNvSpPr txBox="1"/>
          <p:nvPr/>
        </p:nvSpPr>
        <p:spPr>
          <a:xfrm>
            <a:off x="5334568" y="4244160"/>
            <a:ext cx="4780200" cy="799200"/>
          </a:xfrm>
          <a:prstGeom prst="rect">
            <a:avLst/>
          </a:prstGeom>
          <a:noFill/>
          <a:ln>
            <a:noFill/>
          </a:ln>
        </p:spPr>
        <p:txBody>
          <a:bodyPr anchorCtr="0" anchor="t" bIns="91550" lIns="91550" spcFirstLastPara="1" rIns="91550" wrap="square" tIns="91550">
            <a:spAutoFit/>
          </a:bodyPr>
          <a:lstStyle/>
          <a:p>
            <a:pPr indent="0" lvl="0" marL="0" rtl="0" algn="l">
              <a:lnSpc>
                <a:spcPct val="95000"/>
              </a:lnSpc>
              <a:spcBef>
                <a:spcPts val="0"/>
              </a:spcBef>
              <a:spcAft>
                <a:spcPts val="0"/>
              </a:spcAft>
              <a:buNone/>
            </a:pPr>
            <a:r>
              <a:rPr b="1" lang="en" sz="2100">
                <a:solidFill>
                  <a:srgbClr val="737373"/>
                </a:solidFill>
              </a:rPr>
              <a:t>Reproducible, Reusable</a:t>
            </a:r>
            <a:endParaRPr b="1" sz="2100">
              <a:solidFill>
                <a:srgbClr val="737373"/>
              </a:solidFill>
            </a:endParaRPr>
          </a:p>
          <a:p>
            <a:pPr indent="0" lvl="0" marL="0" rtl="0" algn="l">
              <a:lnSpc>
                <a:spcPct val="95000"/>
              </a:lnSpc>
              <a:spcBef>
                <a:spcPts val="0"/>
              </a:spcBef>
              <a:spcAft>
                <a:spcPts val="0"/>
              </a:spcAft>
              <a:buNone/>
            </a:pPr>
            <a:r>
              <a:rPr lang="en" sz="2100">
                <a:solidFill>
                  <a:srgbClr val="737373"/>
                </a:solidFill>
              </a:rPr>
              <a:t>Jupyter Notebook</a:t>
            </a:r>
            <a:endParaRPr sz="2100">
              <a:solidFill>
                <a:srgbClr val="0097A7"/>
              </a:solidFill>
            </a:endParaRPr>
          </a:p>
        </p:txBody>
      </p:sp>
      <p:pic>
        <p:nvPicPr>
          <p:cNvPr id="219" name="Google Shape;219;p25"/>
          <p:cNvPicPr preferRelativeResize="0"/>
          <p:nvPr/>
        </p:nvPicPr>
        <p:blipFill>
          <a:blip r:embed="rId3">
            <a:alphaModFix/>
          </a:blip>
          <a:stretch>
            <a:fillRect/>
          </a:stretch>
        </p:blipFill>
        <p:spPr>
          <a:xfrm>
            <a:off x="4739286" y="4292557"/>
            <a:ext cx="619194" cy="800013"/>
          </a:xfrm>
          <a:prstGeom prst="rect">
            <a:avLst/>
          </a:prstGeom>
          <a:noFill/>
          <a:ln>
            <a:noFill/>
          </a:ln>
        </p:spPr>
      </p:pic>
      <p:sp>
        <p:nvSpPr>
          <p:cNvPr id="220" name="Google Shape;220;p25"/>
          <p:cNvSpPr/>
          <p:nvPr/>
        </p:nvSpPr>
        <p:spPr>
          <a:xfrm>
            <a:off x="3791582" y="2235459"/>
            <a:ext cx="1339500" cy="2001900"/>
          </a:xfrm>
          <a:prstGeom prst="roundRect">
            <a:avLst>
              <a:gd fmla="val 11280" name="adj"/>
            </a:avLst>
          </a:prstGeom>
          <a:solidFill>
            <a:srgbClr val="FFFFFF"/>
          </a:solidFill>
          <a:ln cap="flat" cmpd="sng" w="19050">
            <a:solidFill>
              <a:srgbClr val="000000"/>
            </a:solidFill>
            <a:prstDash val="dash"/>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t/>
            </a:r>
            <a:endParaRPr sz="1200"/>
          </a:p>
        </p:txBody>
      </p:sp>
      <p:sp>
        <p:nvSpPr>
          <p:cNvPr id="221" name="Google Shape;221;p25"/>
          <p:cNvSpPr/>
          <p:nvPr/>
        </p:nvSpPr>
        <p:spPr>
          <a:xfrm>
            <a:off x="3974310" y="3512506"/>
            <a:ext cx="811200" cy="6831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t/>
            </a:r>
            <a:endParaRPr sz="1200"/>
          </a:p>
        </p:txBody>
      </p:sp>
      <p:sp>
        <p:nvSpPr>
          <p:cNvPr id="222" name="Google Shape;222;p25"/>
          <p:cNvSpPr/>
          <p:nvPr/>
        </p:nvSpPr>
        <p:spPr>
          <a:xfrm>
            <a:off x="4018198" y="3919641"/>
            <a:ext cx="689700" cy="211200"/>
          </a:xfrm>
          <a:prstGeom prst="roundRect">
            <a:avLst>
              <a:gd fmla="val 12436" name="adj"/>
            </a:avLst>
          </a:prstGeom>
          <a:solidFill>
            <a:srgbClr val="FFFFFF"/>
          </a:solidFill>
          <a:ln cap="flat" cmpd="sng" w="9525">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800">
                <a:latin typeface="Google Sans"/>
                <a:ea typeface="Google Sans"/>
                <a:cs typeface="Google Sans"/>
                <a:sym typeface="Google Sans"/>
              </a:rPr>
              <a:t>Cloud Runner</a:t>
            </a:r>
            <a:endParaRPr sz="800">
              <a:latin typeface="Google Sans"/>
              <a:ea typeface="Google Sans"/>
              <a:cs typeface="Google Sans"/>
              <a:sym typeface="Google Sans"/>
            </a:endParaRPr>
          </a:p>
        </p:txBody>
      </p:sp>
      <p:sp>
        <p:nvSpPr>
          <p:cNvPr id="223" name="Google Shape;223;p25"/>
          <p:cNvSpPr/>
          <p:nvPr/>
        </p:nvSpPr>
        <p:spPr>
          <a:xfrm>
            <a:off x="4021598" y="3722606"/>
            <a:ext cx="689700" cy="156000"/>
          </a:xfrm>
          <a:prstGeom prst="roundRect">
            <a:avLst>
              <a:gd fmla="val 12436" name="adj"/>
            </a:avLst>
          </a:prstGeom>
          <a:solidFill>
            <a:srgbClr val="FFFFFF"/>
          </a:solidFill>
          <a:ln cap="flat" cmpd="sng" w="9525">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200">
                <a:latin typeface="Google Sans"/>
                <a:ea typeface="Google Sans"/>
                <a:cs typeface="Google Sans"/>
                <a:sym typeface="Google Sans"/>
              </a:rPr>
              <a:t>CI</a:t>
            </a:r>
            <a:endParaRPr sz="1200">
              <a:latin typeface="Google Sans"/>
              <a:ea typeface="Google Sans"/>
              <a:cs typeface="Google Sans"/>
              <a:sym typeface="Google Sans"/>
            </a:endParaRPr>
          </a:p>
        </p:txBody>
      </p:sp>
      <p:sp>
        <p:nvSpPr>
          <p:cNvPr id="224" name="Google Shape;224;p25"/>
          <p:cNvSpPr/>
          <p:nvPr/>
        </p:nvSpPr>
        <p:spPr>
          <a:xfrm>
            <a:off x="3791582" y="2235459"/>
            <a:ext cx="1339500" cy="2637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b="1" lang="en" sz="1400">
                <a:latin typeface="Google Sans"/>
                <a:ea typeface="Google Sans"/>
                <a:cs typeface="Google Sans"/>
                <a:sym typeface="Google Sans"/>
              </a:rPr>
              <a:t>docker build</a:t>
            </a:r>
            <a:endParaRPr b="1" sz="1400">
              <a:latin typeface="Google Sans"/>
              <a:ea typeface="Google Sans"/>
              <a:cs typeface="Google Sans"/>
              <a:sym typeface="Google Sans"/>
            </a:endParaRPr>
          </a:p>
        </p:txBody>
      </p:sp>
      <p:grpSp>
        <p:nvGrpSpPr>
          <p:cNvPr id="225" name="Google Shape;225;p25"/>
          <p:cNvGrpSpPr/>
          <p:nvPr/>
        </p:nvGrpSpPr>
        <p:grpSpPr>
          <a:xfrm>
            <a:off x="319411" y="1760041"/>
            <a:ext cx="3363435" cy="2616250"/>
            <a:chOff x="260622" y="-184967"/>
            <a:chExt cx="5013319" cy="3859914"/>
          </a:xfrm>
        </p:grpSpPr>
        <p:sp>
          <p:nvSpPr>
            <p:cNvPr id="226" name="Google Shape;226;p25"/>
            <p:cNvSpPr/>
            <p:nvPr/>
          </p:nvSpPr>
          <p:spPr>
            <a:xfrm>
              <a:off x="2524417" y="-184967"/>
              <a:ext cx="2439000" cy="3204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100">
                  <a:latin typeface="Google Sans"/>
                  <a:ea typeface="Google Sans"/>
                  <a:cs typeface="Google Sans"/>
                  <a:sym typeface="Google Sans"/>
                </a:rPr>
                <a:t>Checkout Repository</a:t>
              </a:r>
              <a:endParaRPr sz="1100">
                <a:latin typeface="Google Sans"/>
                <a:ea typeface="Google Sans"/>
                <a:cs typeface="Google Sans"/>
                <a:sym typeface="Google Sans"/>
              </a:endParaRPr>
            </a:p>
          </p:txBody>
        </p:sp>
        <p:grpSp>
          <p:nvGrpSpPr>
            <p:cNvPr id="227" name="Google Shape;227;p25"/>
            <p:cNvGrpSpPr/>
            <p:nvPr/>
          </p:nvGrpSpPr>
          <p:grpSpPr>
            <a:xfrm>
              <a:off x="266169" y="407137"/>
              <a:ext cx="5007771" cy="2850888"/>
              <a:chOff x="1330819" y="1206737"/>
              <a:chExt cx="5007771" cy="2850888"/>
            </a:xfrm>
          </p:grpSpPr>
          <p:grpSp>
            <p:nvGrpSpPr>
              <p:cNvPr id="228" name="Google Shape;228;p25"/>
              <p:cNvGrpSpPr/>
              <p:nvPr/>
            </p:nvGrpSpPr>
            <p:grpSpPr>
              <a:xfrm>
                <a:off x="1330819" y="1206737"/>
                <a:ext cx="1575526" cy="2850878"/>
                <a:chOff x="395867" y="887952"/>
                <a:chExt cx="1983540" cy="3243320"/>
              </a:xfrm>
            </p:grpSpPr>
            <p:grpSp>
              <p:nvGrpSpPr>
                <p:cNvPr id="229" name="Google Shape;229;p25"/>
                <p:cNvGrpSpPr/>
                <p:nvPr/>
              </p:nvGrpSpPr>
              <p:grpSpPr>
                <a:xfrm>
                  <a:off x="395867" y="887952"/>
                  <a:ext cx="1983540" cy="3243320"/>
                  <a:chOff x="737173" y="587931"/>
                  <a:chExt cx="3322512" cy="5116454"/>
                </a:xfrm>
              </p:grpSpPr>
              <p:sp>
                <p:nvSpPr>
                  <p:cNvPr id="230" name="Google Shape;230;p25"/>
                  <p:cNvSpPr/>
                  <p:nvPr/>
                </p:nvSpPr>
                <p:spPr>
                  <a:xfrm>
                    <a:off x="737173" y="1455184"/>
                    <a:ext cx="3322200" cy="4249200"/>
                  </a:xfrm>
                  <a:prstGeom prst="roundRect">
                    <a:avLst>
                      <a:gd fmla="val 343"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t/>
                    </a:r>
                    <a:endParaRPr sz="1200">
                      <a:latin typeface="Times New Roman"/>
                      <a:ea typeface="Times New Roman"/>
                      <a:cs typeface="Times New Roman"/>
                      <a:sym typeface="Times New Roman"/>
                    </a:endParaRPr>
                  </a:p>
                </p:txBody>
              </p:sp>
              <p:sp>
                <p:nvSpPr>
                  <p:cNvPr id="231" name="Google Shape;231;p25"/>
                  <p:cNvSpPr/>
                  <p:nvPr/>
                </p:nvSpPr>
                <p:spPr>
                  <a:xfrm>
                    <a:off x="737185" y="587931"/>
                    <a:ext cx="3322500" cy="867300"/>
                  </a:xfrm>
                  <a:prstGeom prst="roundRect">
                    <a:avLst>
                      <a:gd fmla="val 0"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b="1" lang="en" sz="1000">
                        <a:latin typeface="Google Sans"/>
                        <a:ea typeface="Google Sans"/>
                        <a:cs typeface="Google Sans"/>
                        <a:sym typeface="Google Sans"/>
                      </a:rPr>
                      <a:t>conda-eda</a:t>
                    </a:r>
                    <a:r>
                      <a:rPr lang="en" sz="1000">
                        <a:latin typeface="Google Sans"/>
                        <a:ea typeface="Google Sans"/>
                        <a:cs typeface="Google Sans"/>
                        <a:sym typeface="Google Sans"/>
                      </a:rPr>
                      <a:t> Packages</a:t>
                    </a:r>
                    <a:endParaRPr sz="1000">
                      <a:solidFill>
                        <a:srgbClr val="FF0000"/>
                      </a:solidFill>
                      <a:latin typeface="Google Sans"/>
                      <a:ea typeface="Google Sans"/>
                      <a:cs typeface="Google Sans"/>
                      <a:sym typeface="Google Sans"/>
                    </a:endParaRPr>
                  </a:p>
                </p:txBody>
              </p:sp>
            </p:grpSp>
            <p:grpSp>
              <p:nvGrpSpPr>
                <p:cNvPr id="232" name="Google Shape;232;p25"/>
                <p:cNvGrpSpPr/>
                <p:nvPr/>
              </p:nvGrpSpPr>
              <p:grpSpPr>
                <a:xfrm>
                  <a:off x="692016" y="1545661"/>
                  <a:ext cx="1391234" cy="2401194"/>
                  <a:chOff x="882016" y="2434611"/>
                  <a:chExt cx="1391234" cy="2401194"/>
                </a:xfrm>
              </p:grpSpPr>
              <p:sp>
                <p:nvSpPr>
                  <p:cNvPr id="233" name="Google Shape;233;p25"/>
                  <p:cNvSpPr/>
                  <p:nvPr/>
                </p:nvSpPr>
                <p:spPr>
                  <a:xfrm>
                    <a:off x="882016" y="3384651"/>
                    <a:ext cx="1376400" cy="2394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0" lIns="78225" spcFirstLastPara="1" rIns="78225" wrap="square" tIns="0">
                    <a:noAutofit/>
                  </a:bodyPr>
                  <a:lstStyle/>
                  <a:p>
                    <a:pPr indent="0" lvl="0" marL="0" rtl="0" algn="ctr">
                      <a:spcBef>
                        <a:spcPts val="0"/>
                      </a:spcBef>
                      <a:spcAft>
                        <a:spcPts val="0"/>
                      </a:spcAft>
                      <a:buNone/>
                    </a:pPr>
                    <a:r>
                      <a:rPr b="1" lang="en" sz="1200">
                        <a:latin typeface="Google Sans"/>
                        <a:ea typeface="Google Sans"/>
                        <a:cs typeface="Google Sans"/>
                        <a:sym typeface="Google Sans"/>
                      </a:rPr>
                      <a:t>magic</a:t>
                    </a:r>
                    <a:endParaRPr b="1" sz="1200">
                      <a:latin typeface="Google Sans"/>
                      <a:ea typeface="Google Sans"/>
                      <a:cs typeface="Google Sans"/>
                      <a:sym typeface="Google Sans"/>
                    </a:endParaRPr>
                  </a:p>
                </p:txBody>
              </p:sp>
              <p:sp>
                <p:nvSpPr>
                  <p:cNvPr id="234" name="Google Shape;234;p25"/>
                  <p:cNvSpPr/>
                  <p:nvPr/>
                </p:nvSpPr>
                <p:spPr>
                  <a:xfrm>
                    <a:off x="882016" y="3806846"/>
                    <a:ext cx="1376400" cy="2394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0" lIns="78225" spcFirstLastPara="1" rIns="78225" wrap="square" tIns="0">
                    <a:noAutofit/>
                  </a:bodyPr>
                  <a:lstStyle/>
                  <a:p>
                    <a:pPr indent="0" lvl="0" marL="0" rtl="0" algn="ctr">
                      <a:spcBef>
                        <a:spcPts val="0"/>
                      </a:spcBef>
                      <a:spcAft>
                        <a:spcPts val="0"/>
                      </a:spcAft>
                      <a:buNone/>
                    </a:pPr>
                    <a:r>
                      <a:rPr b="1" lang="en" sz="1100">
                        <a:latin typeface="Google Sans"/>
                        <a:ea typeface="Google Sans"/>
                        <a:cs typeface="Google Sans"/>
                        <a:sym typeface="Google Sans"/>
                      </a:rPr>
                      <a:t>netgen</a:t>
                    </a:r>
                    <a:endParaRPr b="1" sz="1100">
                      <a:latin typeface="Google Sans"/>
                      <a:ea typeface="Google Sans"/>
                      <a:cs typeface="Google Sans"/>
                      <a:sym typeface="Google Sans"/>
                    </a:endParaRPr>
                  </a:p>
                </p:txBody>
              </p:sp>
              <p:sp>
                <p:nvSpPr>
                  <p:cNvPr id="235" name="Google Shape;235;p25"/>
                  <p:cNvSpPr/>
                  <p:nvPr/>
                </p:nvSpPr>
                <p:spPr>
                  <a:xfrm>
                    <a:off x="896850" y="4229009"/>
                    <a:ext cx="1376400" cy="2394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0" lIns="78225" spcFirstLastPara="1" rIns="78225" wrap="square" tIns="0">
                    <a:noAutofit/>
                  </a:bodyPr>
                  <a:lstStyle/>
                  <a:p>
                    <a:pPr indent="0" lvl="0" marL="0" rtl="0" algn="ctr">
                      <a:spcBef>
                        <a:spcPts val="0"/>
                      </a:spcBef>
                      <a:spcAft>
                        <a:spcPts val="0"/>
                      </a:spcAft>
                      <a:buNone/>
                    </a:pPr>
                    <a:r>
                      <a:rPr b="1" lang="en" sz="900">
                        <a:latin typeface="Google Sans"/>
                        <a:ea typeface="Google Sans"/>
                        <a:cs typeface="Google Sans"/>
                        <a:sym typeface="Google Sans"/>
                      </a:rPr>
                      <a:t>openroad</a:t>
                    </a:r>
                    <a:endParaRPr b="1" sz="900">
                      <a:latin typeface="Google Sans"/>
                      <a:ea typeface="Google Sans"/>
                      <a:cs typeface="Google Sans"/>
                      <a:sym typeface="Google Sans"/>
                    </a:endParaRPr>
                  </a:p>
                </p:txBody>
              </p:sp>
              <p:sp>
                <p:nvSpPr>
                  <p:cNvPr id="236" name="Google Shape;236;p25"/>
                  <p:cNvSpPr/>
                  <p:nvPr/>
                </p:nvSpPr>
                <p:spPr>
                  <a:xfrm>
                    <a:off x="882018" y="4596406"/>
                    <a:ext cx="1376400" cy="2394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0" lIns="78225" spcFirstLastPara="1" rIns="78225" wrap="square" tIns="0">
                    <a:noAutofit/>
                  </a:bodyPr>
                  <a:lstStyle/>
                  <a:p>
                    <a:pPr indent="0" lvl="0" marL="0" rtl="0" algn="ctr">
                      <a:spcBef>
                        <a:spcPts val="0"/>
                      </a:spcBef>
                      <a:spcAft>
                        <a:spcPts val="0"/>
                      </a:spcAft>
                      <a:buNone/>
                    </a:pPr>
                    <a:r>
                      <a:rPr b="1" lang="en" sz="1200">
                        <a:latin typeface="Google Sans"/>
                        <a:ea typeface="Google Sans"/>
                        <a:cs typeface="Google Sans"/>
                        <a:sym typeface="Google Sans"/>
                      </a:rPr>
                      <a:t>yosys</a:t>
                    </a:r>
                    <a:endParaRPr b="1" sz="1200">
                      <a:latin typeface="Google Sans"/>
                      <a:ea typeface="Google Sans"/>
                      <a:cs typeface="Google Sans"/>
                      <a:sym typeface="Google Sans"/>
                    </a:endParaRPr>
                  </a:p>
                </p:txBody>
              </p:sp>
              <p:sp>
                <p:nvSpPr>
                  <p:cNvPr id="237" name="Google Shape;237;p25"/>
                  <p:cNvSpPr/>
                  <p:nvPr/>
                </p:nvSpPr>
                <p:spPr>
                  <a:xfrm>
                    <a:off x="896840" y="2434611"/>
                    <a:ext cx="1376400" cy="795600"/>
                  </a:xfrm>
                  <a:prstGeom prst="roundRect">
                    <a:avLst>
                      <a:gd fmla="val 6263" name="adj"/>
                    </a:avLst>
                  </a:prstGeom>
                  <a:solidFill>
                    <a:srgbClr val="FFFFFF"/>
                  </a:solidFill>
                  <a:ln cap="flat" cmpd="sng" w="19050">
                    <a:solidFill>
                      <a:srgbClr val="000000"/>
                    </a:solidFill>
                    <a:prstDash val="solid"/>
                    <a:round/>
                    <a:headEnd len="sm" w="sm" type="none"/>
                    <a:tailEnd len="sm" w="sm" type="none"/>
                  </a:ln>
                </p:spPr>
                <p:txBody>
                  <a:bodyPr anchorCtr="0" anchor="ctr" bIns="0" lIns="78225" spcFirstLastPara="1" rIns="78225" wrap="square" tIns="0">
                    <a:noAutofit/>
                  </a:bodyPr>
                  <a:lstStyle/>
                  <a:p>
                    <a:pPr indent="0" lvl="0" marL="0" rtl="0" algn="ctr">
                      <a:spcBef>
                        <a:spcPts val="0"/>
                      </a:spcBef>
                      <a:spcAft>
                        <a:spcPts val="0"/>
                      </a:spcAft>
                      <a:buNone/>
                    </a:pPr>
                    <a:r>
                      <a:rPr b="1" lang="en" sz="900">
                        <a:latin typeface="Google Sans"/>
                        <a:ea typeface="Google Sans"/>
                        <a:cs typeface="Google Sans"/>
                        <a:sym typeface="Google Sans"/>
                      </a:rPr>
                      <a:t>open_pdks</a:t>
                    </a:r>
                    <a:endParaRPr b="1" sz="900">
                      <a:latin typeface="Google Sans"/>
                      <a:ea typeface="Google Sans"/>
                      <a:cs typeface="Google Sans"/>
                      <a:sym typeface="Google Sans"/>
                    </a:endParaRPr>
                  </a:p>
                  <a:p>
                    <a:pPr indent="0" lvl="0" marL="0" rtl="0" algn="ctr">
                      <a:spcBef>
                        <a:spcPts val="0"/>
                      </a:spcBef>
                      <a:spcAft>
                        <a:spcPts val="0"/>
                      </a:spcAft>
                      <a:buNone/>
                    </a:pPr>
                    <a:r>
                      <a:rPr lang="en" sz="700">
                        <a:latin typeface="Google Sans"/>
                        <a:ea typeface="Google Sans"/>
                        <a:cs typeface="Google Sans"/>
                        <a:sym typeface="Google Sans"/>
                      </a:rPr>
                      <a:t>SKY130</a:t>
                    </a:r>
                    <a:endParaRPr sz="700">
                      <a:latin typeface="Google Sans"/>
                      <a:ea typeface="Google Sans"/>
                      <a:cs typeface="Google Sans"/>
                      <a:sym typeface="Google Sans"/>
                    </a:endParaRPr>
                  </a:p>
                  <a:p>
                    <a:pPr indent="0" lvl="0" marL="0" rtl="0" algn="ctr">
                      <a:spcBef>
                        <a:spcPts val="0"/>
                      </a:spcBef>
                      <a:spcAft>
                        <a:spcPts val="0"/>
                      </a:spcAft>
                      <a:buNone/>
                    </a:pPr>
                    <a:r>
                      <a:rPr lang="en" sz="700">
                        <a:latin typeface="Google Sans"/>
                        <a:ea typeface="Google Sans"/>
                        <a:cs typeface="Google Sans"/>
                        <a:sym typeface="Google Sans"/>
                      </a:rPr>
                      <a:t>GF180</a:t>
                    </a:r>
                    <a:endParaRPr sz="700">
                      <a:latin typeface="Google Sans"/>
                      <a:ea typeface="Google Sans"/>
                      <a:cs typeface="Google Sans"/>
                      <a:sym typeface="Google Sans"/>
                    </a:endParaRPr>
                  </a:p>
                </p:txBody>
              </p:sp>
            </p:grpSp>
          </p:grpSp>
          <p:grpSp>
            <p:nvGrpSpPr>
              <p:cNvPr id="238" name="Google Shape;238;p25"/>
              <p:cNvGrpSpPr/>
              <p:nvPr/>
            </p:nvGrpSpPr>
            <p:grpSpPr>
              <a:xfrm>
                <a:off x="3278575" y="1224925"/>
                <a:ext cx="3060016" cy="2832700"/>
                <a:chOff x="3278575" y="932375"/>
                <a:chExt cx="3060016" cy="2832700"/>
              </a:xfrm>
            </p:grpSpPr>
            <p:grpSp>
              <p:nvGrpSpPr>
                <p:cNvPr id="239" name="Google Shape;239;p25"/>
                <p:cNvGrpSpPr/>
                <p:nvPr/>
              </p:nvGrpSpPr>
              <p:grpSpPr>
                <a:xfrm>
                  <a:off x="3278575" y="932375"/>
                  <a:ext cx="3060016" cy="2832700"/>
                  <a:chOff x="3278575" y="932375"/>
                  <a:chExt cx="3060016" cy="2832700"/>
                </a:xfrm>
              </p:grpSpPr>
              <p:sp>
                <p:nvSpPr>
                  <p:cNvPr id="240" name="Google Shape;240;p25"/>
                  <p:cNvSpPr/>
                  <p:nvPr/>
                </p:nvSpPr>
                <p:spPr>
                  <a:xfrm>
                    <a:off x="3278591" y="1155075"/>
                    <a:ext cx="3060000" cy="2610000"/>
                  </a:xfrm>
                  <a:prstGeom prst="roundRect">
                    <a:avLst>
                      <a:gd fmla="val 343" name="adj"/>
                    </a:avLst>
                  </a:prstGeom>
                  <a:solidFill>
                    <a:srgbClr val="FFFFFF"/>
                  </a:solidFill>
                  <a:ln cap="flat" cmpd="sng" w="19050">
                    <a:solidFill>
                      <a:srgbClr val="000000"/>
                    </a:solidFill>
                    <a:prstDash val="dash"/>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t/>
                    </a:r>
                    <a:endParaRPr sz="1200">
                      <a:latin typeface="Times New Roman"/>
                      <a:ea typeface="Times New Roman"/>
                      <a:cs typeface="Times New Roman"/>
                      <a:sym typeface="Times New Roman"/>
                    </a:endParaRPr>
                  </a:p>
                </p:txBody>
              </p:sp>
              <p:sp>
                <p:nvSpPr>
                  <p:cNvPr id="241" name="Google Shape;241;p25"/>
                  <p:cNvSpPr/>
                  <p:nvPr/>
                </p:nvSpPr>
                <p:spPr>
                  <a:xfrm>
                    <a:off x="3278575" y="932375"/>
                    <a:ext cx="3060000" cy="320400"/>
                  </a:xfrm>
                  <a:prstGeom prst="roundRect">
                    <a:avLst>
                      <a:gd fmla="val 16667" name="adj"/>
                    </a:avLst>
                  </a:prstGeom>
                  <a:solidFill>
                    <a:srgbClr val="FFFFFF"/>
                  </a:solidFill>
                  <a:ln cap="flat" cmpd="sng" w="19050">
                    <a:solidFill>
                      <a:srgbClr val="000000"/>
                    </a:solidFill>
                    <a:prstDash val="dash"/>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b="1" lang="en" sz="1400">
                        <a:latin typeface="Google Sans"/>
                        <a:ea typeface="Google Sans"/>
                        <a:cs typeface="Google Sans"/>
                        <a:sym typeface="Google Sans"/>
                      </a:rPr>
                      <a:t>dependencies.sh</a:t>
                    </a:r>
                    <a:endParaRPr b="1" sz="1400">
                      <a:solidFill>
                        <a:srgbClr val="FF0000"/>
                      </a:solidFill>
                      <a:latin typeface="Google Sans"/>
                      <a:ea typeface="Google Sans"/>
                      <a:cs typeface="Google Sans"/>
                      <a:sym typeface="Google Sans"/>
                    </a:endParaRPr>
                  </a:p>
                </p:txBody>
              </p:sp>
            </p:grpSp>
            <p:grpSp>
              <p:nvGrpSpPr>
                <p:cNvPr id="242" name="Google Shape;242;p25"/>
                <p:cNvGrpSpPr/>
                <p:nvPr/>
              </p:nvGrpSpPr>
              <p:grpSpPr>
                <a:xfrm>
                  <a:off x="3401100" y="1406100"/>
                  <a:ext cx="1237813" cy="1594662"/>
                  <a:chOff x="3191350" y="1691900"/>
                  <a:chExt cx="1237813" cy="1594662"/>
                </a:xfrm>
              </p:grpSpPr>
              <p:sp>
                <p:nvSpPr>
                  <p:cNvPr id="243" name="Google Shape;243;p25"/>
                  <p:cNvSpPr/>
                  <p:nvPr/>
                </p:nvSpPr>
                <p:spPr>
                  <a:xfrm>
                    <a:off x="3191363" y="2251313"/>
                    <a:ext cx="1237800" cy="3204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b="1" lang="en" sz="1000">
                        <a:latin typeface="Google Sans"/>
                        <a:ea typeface="Google Sans"/>
                        <a:cs typeface="Google Sans"/>
                        <a:sym typeface="Google Sans"/>
                      </a:rPr>
                      <a:t>pip install</a:t>
                    </a:r>
                    <a:endParaRPr b="1" sz="1000">
                      <a:latin typeface="Google Sans"/>
                      <a:ea typeface="Google Sans"/>
                      <a:cs typeface="Google Sans"/>
                      <a:sym typeface="Google Sans"/>
                    </a:endParaRPr>
                  </a:p>
                </p:txBody>
              </p:sp>
              <p:sp>
                <p:nvSpPr>
                  <p:cNvPr id="244" name="Google Shape;244;p25"/>
                  <p:cNvSpPr/>
                  <p:nvPr/>
                </p:nvSpPr>
                <p:spPr>
                  <a:xfrm>
                    <a:off x="3191350" y="1691900"/>
                    <a:ext cx="1237800" cy="3204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b="1" lang="en" sz="900">
                        <a:latin typeface="Google Sans"/>
                        <a:ea typeface="Google Sans"/>
                        <a:cs typeface="Google Sans"/>
                        <a:sym typeface="Google Sans"/>
                      </a:rPr>
                      <a:t>conda install</a:t>
                    </a:r>
                    <a:endParaRPr b="1" sz="900">
                      <a:latin typeface="Google Sans"/>
                      <a:ea typeface="Google Sans"/>
                      <a:cs typeface="Google Sans"/>
                      <a:sym typeface="Google Sans"/>
                    </a:endParaRPr>
                  </a:p>
                </p:txBody>
              </p:sp>
              <p:sp>
                <p:nvSpPr>
                  <p:cNvPr id="245" name="Google Shape;245;p25"/>
                  <p:cNvSpPr/>
                  <p:nvPr/>
                </p:nvSpPr>
                <p:spPr>
                  <a:xfrm>
                    <a:off x="3191363" y="2810762"/>
                    <a:ext cx="1237800" cy="4758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700">
                        <a:latin typeface="Google Sans"/>
                        <a:ea typeface="Google Sans"/>
                        <a:cs typeface="Google Sans"/>
                        <a:sym typeface="Google Sans"/>
                      </a:rPr>
                      <a:t>Build </a:t>
                    </a:r>
                    <a:r>
                      <a:rPr b="1" lang="en" sz="700">
                        <a:latin typeface="Google Sans"/>
                        <a:ea typeface="Google Sans"/>
                        <a:cs typeface="Google Sans"/>
                        <a:sym typeface="Google Sans"/>
                      </a:rPr>
                      <a:t>ngspice, xyce</a:t>
                    </a:r>
                    <a:endParaRPr sz="700">
                      <a:solidFill>
                        <a:srgbClr val="FF0000"/>
                      </a:solidFill>
                      <a:latin typeface="Google Sans"/>
                      <a:ea typeface="Google Sans"/>
                      <a:cs typeface="Google Sans"/>
                      <a:sym typeface="Google Sans"/>
                    </a:endParaRPr>
                  </a:p>
                </p:txBody>
              </p:sp>
              <p:cxnSp>
                <p:nvCxnSpPr>
                  <p:cNvPr id="246" name="Google Shape;246;p25"/>
                  <p:cNvCxnSpPr>
                    <a:stCxn id="244" idx="2"/>
                    <a:endCxn id="243" idx="0"/>
                  </p:cNvCxnSpPr>
                  <p:nvPr/>
                </p:nvCxnSpPr>
                <p:spPr>
                  <a:xfrm>
                    <a:off x="3810250" y="2012300"/>
                    <a:ext cx="0" cy="239100"/>
                  </a:xfrm>
                  <a:prstGeom prst="straightConnector1">
                    <a:avLst/>
                  </a:prstGeom>
                  <a:noFill/>
                  <a:ln cap="flat" cmpd="sng" w="9525">
                    <a:solidFill>
                      <a:srgbClr val="000000"/>
                    </a:solidFill>
                    <a:prstDash val="solid"/>
                    <a:round/>
                    <a:headEnd len="med" w="med" type="none"/>
                    <a:tailEnd len="med" w="med" type="triangle"/>
                  </a:ln>
                </p:spPr>
              </p:cxnSp>
              <p:cxnSp>
                <p:nvCxnSpPr>
                  <p:cNvPr id="247" name="Google Shape;247;p25"/>
                  <p:cNvCxnSpPr>
                    <a:stCxn id="243" idx="2"/>
                    <a:endCxn id="245" idx="0"/>
                  </p:cNvCxnSpPr>
                  <p:nvPr/>
                </p:nvCxnSpPr>
                <p:spPr>
                  <a:xfrm>
                    <a:off x="3810263" y="2571713"/>
                    <a:ext cx="0" cy="239100"/>
                  </a:xfrm>
                  <a:prstGeom prst="straightConnector1">
                    <a:avLst/>
                  </a:prstGeom>
                  <a:noFill/>
                  <a:ln cap="flat" cmpd="sng" w="9525">
                    <a:solidFill>
                      <a:srgbClr val="000000"/>
                    </a:solidFill>
                    <a:prstDash val="solid"/>
                    <a:round/>
                    <a:headEnd len="med" w="med" type="none"/>
                    <a:tailEnd len="med" w="med" type="triangle"/>
                  </a:ln>
                </p:spPr>
              </p:cxnSp>
            </p:grpSp>
          </p:grpSp>
          <p:cxnSp>
            <p:nvCxnSpPr>
              <p:cNvPr id="248" name="Google Shape;248;p25"/>
              <p:cNvCxnSpPr>
                <a:endCxn id="244" idx="1"/>
              </p:cNvCxnSpPr>
              <p:nvPr/>
            </p:nvCxnSpPr>
            <p:spPr>
              <a:xfrm>
                <a:off x="2889000" y="1851350"/>
                <a:ext cx="512100" cy="7500"/>
              </a:xfrm>
              <a:prstGeom prst="straightConnector1">
                <a:avLst/>
              </a:prstGeom>
              <a:noFill/>
              <a:ln cap="flat" cmpd="sng" w="9525">
                <a:solidFill>
                  <a:srgbClr val="000000"/>
                </a:solidFill>
                <a:prstDash val="solid"/>
                <a:round/>
                <a:headEnd len="med" w="med" type="none"/>
                <a:tailEnd len="med" w="med" type="triangle"/>
              </a:ln>
            </p:spPr>
          </p:cxnSp>
        </p:grpSp>
        <p:sp>
          <p:nvSpPr>
            <p:cNvPr id="249" name="Google Shape;249;p25"/>
            <p:cNvSpPr txBox="1"/>
            <p:nvPr/>
          </p:nvSpPr>
          <p:spPr>
            <a:xfrm>
              <a:off x="260622" y="3258020"/>
              <a:ext cx="1598400" cy="382800"/>
            </a:xfrm>
            <a:prstGeom prst="rect">
              <a:avLst/>
            </a:prstGeom>
            <a:noFill/>
            <a:ln>
              <a:noFill/>
            </a:ln>
          </p:spPr>
          <p:txBody>
            <a:bodyPr anchorCtr="0" anchor="t" bIns="78225" lIns="78225" spcFirstLastPara="1" rIns="78225" wrap="square" tIns="15625">
              <a:noAutofit/>
            </a:bodyPr>
            <a:lstStyle/>
            <a:p>
              <a:pPr indent="0" lvl="0" marL="0" rtl="0" algn="ctr">
                <a:spcBef>
                  <a:spcPts val="0"/>
                </a:spcBef>
                <a:spcAft>
                  <a:spcPts val="0"/>
                </a:spcAft>
                <a:buNone/>
              </a:pPr>
              <a:r>
                <a:rPr lang="en" sz="900">
                  <a:latin typeface="Google Sans"/>
                  <a:ea typeface="Google Sans"/>
                  <a:cs typeface="Google Sans"/>
                  <a:sym typeface="Google Sans"/>
                </a:rPr>
                <a:t>Repository of EDA tools and PDKs</a:t>
              </a:r>
              <a:endParaRPr sz="900">
                <a:latin typeface="Google Sans"/>
                <a:ea typeface="Google Sans"/>
                <a:cs typeface="Google Sans"/>
                <a:sym typeface="Google Sans"/>
              </a:endParaRPr>
            </a:p>
          </p:txBody>
        </p:sp>
        <p:sp>
          <p:nvSpPr>
            <p:cNvPr id="250" name="Google Shape;250;p25"/>
            <p:cNvSpPr txBox="1"/>
            <p:nvPr/>
          </p:nvSpPr>
          <p:spPr>
            <a:xfrm>
              <a:off x="2228036" y="3292147"/>
              <a:ext cx="3031800" cy="382800"/>
            </a:xfrm>
            <a:prstGeom prst="rect">
              <a:avLst/>
            </a:prstGeom>
            <a:noFill/>
            <a:ln>
              <a:noFill/>
            </a:ln>
          </p:spPr>
          <p:txBody>
            <a:bodyPr anchorCtr="0" anchor="t" bIns="78225" lIns="78225" spcFirstLastPara="1" rIns="78225" wrap="square" tIns="15625">
              <a:noAutofit/>
            </a:bodyPr>
            <a:lstStyle/>
            <a:p>
              <a:pPr indent="0" lvl="0" marL="0" rtl="0" algn="ctr">
                <a:spcBef>
                  <a:spcPts val="0"/>
                </a:spcBef>
                <a:spcAft>
                  <a:spcPts val="0"/>
                </a:spcAft>
                <a:buNone/>
              </a:pPr>
              <a:r>
                <a:rPr lang="en" sz="1000">
                  <a:latin typeface="Google Sans"/>
                  <a:ea typeface="Google Sans"/>
                  <a:cs typeface="Google Sans"/>
                  <a:sym typeface="Google Sans"/>
                </a:rPr>
                <a:t>One-click dependency installation script</a:t>
              </a:r>
              <a:endParaRPr sz="900">
                <a:latin typeface="Google Sans"/>
                <a:ea typeface="Google Sans"/>
                <a:cs typeface="Google Sans"/>
                <a:sym typeface="Google Sans"/>
              </a:endParaRPr>
            </a:p>
          </p:txBody>
        </p:sp>
        <p:cxnSp>
          <p:nvCxnSpPr>
            <p:cNvPr id="251" name="Google Shape;251;p25"/>
            <p:cNvCxnSpPr>
              <a:stCxn id="226" idx="2"/>
              <a:endCxn id="241" idx="0"/>
            </p:cNvCxnSpPr>
            <p:nvPr/>
          </p:nvCxnSpPr>
          <p:spPr>
            <a:xfrm>
              <a:off x="3743917" y="135433"/>
              <a:ext cx="0" cy="289800"/>
            </a:xfrm>
            <a:prstGeom prst="straightConnector1">
              <a:avLst/>
            </a:prstGeom>
            <a:noFill/>
            <a:ln cap="flat" cmpd="sng" w="9525">
              <a:solidFill>
                <a:srgbClr val="000000"/>
              </a:solidFill>
              <a:prstDash val="solid"/>
              <a:round/>
              <a:headEnd len="med" w="med" type="none"/>
              <a:tailEnd len="med" w="med" type="triangle"/>
            </a:ln>
          </p:spPr>
        </p:cxnSp>
      </p:grpSp>
      <p:sp>
        <p:nvSpPr>
          <p:cNvPr id="252" name="Google Shape;252;p25"/>
          <p:cNvSpPr txBox="1"/>
          <p:nvPr/>
        </p:nvSpPr>
        <p:spPr>
          <a:xfrm>
            <a:off x="2595101" y="2452362"/>
            <a:ext cx="1056900" cy="220200"/>
          </a:xfrm>
          <a:prstGeom prst="rect">
            <a:avLst/>
          </a:prstGeom>
          <a:noFill/>
          <a:ln>
            <a:noFill/>
          </a:ln>
        </p:spPr>
        <p:txBody>
          <a:bodyPr anchorCtr="0" anchor="ctr" bIns="0" lIns="39100" spcFirstLastPara="1" rIns="0" wrap="square" tIns="0">
            <a:noAutofit/>
          </a:bodyPr>
          <a:lstStyle/>
          <a:p>
            <a:pPr indent="0" lvl="0" marL="0" rtl="0" algn="l">
              <a:spcBef>
                <a:spcPts val="0"/>
              </a:spcBef>
              <a:spcAft>
                <a:spcPts val="0"/>
              </a:spcAft>
              <a:buNone/>
            </a:pPr>
            <a:r>
              <a:rPr lang="en" sz="900">
                <a:latin typeface="Google Sans"/>
                <a:ea typeface="Google Sans"/>
                <a:cs typeface="Google Sans"/>
                <a:sym typeface="Google Sans"/>
              </a:rPr>
              <a:t>Install EDA tools and open PDKs</a:t>
            </a:r>
            <a:endParaRPr sz="900">
              <a:latin typeface="Google Sans"/>
              <a:ea typeface="Google Sans"/>
              <a:cs typeface="Google Sans"/>
              <a:sym typeface="Google Sans"/>
            </a:endParaRPr>
          </a:p>
        </p:txBody>
      </p:sp>
      <p:sp>
        <p:nvSpPr>
          <p:cNvPr id="253" name="Google Shape;253;p25"/>
          <p:cNvSpPr txBox="1"/>
          <p:nvPr/>
        </p:nvSpPr>
        <p:spPr>
          <a:xfrm>
            <a:off x="2568081" y="2868283"/>
            <a:ext cx="1144500" cy="220200"/>
          </a:xfrm>
          <a:prstGeom prst="rect">
            <a:avLst/>
          </a:prstGeom>
          <a:noFill/>
          <a:ln>
            <a:noFill/>
          </a:ln>
        </p:spPr>
        <p:txBody>
          <a:bodyPr anchorCtr="0" anchor="ctr" bIns="0" lIns="39100" spcFirstLastPara="1" rIns="0" wrap="square" tIns="0">
            <a:noAutofit/>
          </a:bodyPr>
          <a:lstStyle/>
          <a:p>
            <a:pPr indent="0" lvl="0" marL="0" rtl="0" algn="l">
              <a:spcBef>
                <a:spcPts val="0"/>
              </a:spcBef>
              <a:spcAft>
                <a:spcPts val="0"/>
              </a:spcAft>
              <a:buNone/>
            </a:pPr>
            <a:r>
              <a:rPr lang="en" sz="900">
                <a:latin typeface="Google Sans"/>
                <a:ea typeface="Google Sans"/>
                <a:cs typeface="Google Sans"/>
                <a:sym typeface="Google Sans"/>
              </a:rPr>
              <a:t>Python libraries for visualization and computation</a:t>
            </a:r>
            <a:endParaRPr sz="900">
              <a:latin typeface="Google Sans"/>
              <a:ea typeface="Google Sans"/>
              <a:cs typeface="Google Sans"/>
              <a:sym typeface="Google Sans"/>
            </a:endParaRPr>
          </a:p>
        </p:txBody>
      </p:sp>
      <p:sp>
        <p:nvSpPr>
          <p:cNvPr id="254" name="Google Shape;254;p25"/>
          <p:cNvSpPr txBox="1"/>
          <p:nvPr/>
        </p:nvSpPr>
        <p:spPr>
          <a:xfrm>
            <a:off x="2581614" y="3284206"/>
            <a:ext cx="1056900" cy="328800"/>
          </a:xfrm>
          <a:prstGeom prst="rect">
            <a:avLst/>
          </a:prstGeom>
          <a:noFill/>
          <a:ln>
            <a:noFill/>
          </a:ln>
        </p:spPr>
        <p:txBody>
          <a:bodyPr anchorCtr="0" anchor="ctr" bIns="0" lIns="39100" spcFirstLastPara="1" rIns="0" wrap="square" tIns="0">
            <a:noAutofit/>
          </a:bodyPr>
          <a:lstStyle/>
          <a:p>
            <a:pPr indent="0" lvl="0" marL="0" rtl="0" algn="l">
              <a:spcBef>
                <a:spcPts val="0"/>
              </a:spcBef>
              <a:spcAft>
                <a:spcPts val="0"/>
              </a:spcAft>
              <a:buNone/>
            </a:pPr>
            <a:r>
              <a:rPr lang="en" sz="900">
                <a:latin typeface="Google Sans"/>
                <a:ea typeface="Google Sans"/>
                <a:cs typeface="Google Sans"/>
                <a:sym typeface="Google Sans"/>
              </a:rPr>
              <a:t>Install SPICE simulators from source</a:t>
            </a:r>
            <a:endParaRPr sz="900">
              <a:latin typeface="Google Sans"/>
              <a:ea typeface="Google Sans"/>
              <a:cs typeface="Google Sans"/>
              <a:sym typeface="Google Sans"/>
            </a:endParaRPr>
          </a:p>
        </p:txBody>
      </p:sp>
      <p:sp>
        <p:nvSpPr>
          <p:cNvPr id="255" name="Google Shape;255;p25"/>
          <p:cNvSpPr txBox="1"/>
          <p:nvPr/>
        </p:nvSpPr>
        <p:spPr>
          <a:xfrm>
            <a:off x="2568070" y="3702789"/>
            <a:ext cx="1056900" cy="220200"/>
          </a:xfrm>
          <a:prstGeom prst="rect">
            <a:avLst/>
          </a:prstGeom>
          <a:noFill/>
          <a:ln>
            <a:noFill/>
          </a:ln>
        </p:spPr>
        <p:txBody>
          <a:bodyPr anchorCtr="0" anchor="ctr" bIns="0" lIns="39100" spcFirstLastPara="1" rIns="0" wrap="square" tIns="0">
            <a:noAutofit/>
          </a:bodyPr>
          <a:lstStyle/>
          <a:p>
            <a:pPr indent="0" lvl="0" marL="0" rtl="0" algn="l">
              <a:spcBef>
                <a:spcPts val="0"/>
              </a:spcBef>
              <a:spcAft>
                <a:spcPts val="0"/>
              </a:spcAft>
              <a:buNone/>
            </a:pPr>
            <a:r>
              <a:rPr lang="en" sz="900">
                <a:latin typeface="Google Sans"/>
                <a:ea typeface="Google Sans"/>
                <a:cs typeface="Google Sans"/>
                <a:sym typeface="Google Sans"/>
              </a:rPr>
              <a:t>Install Klayout for DRC</a:t>
            </a:r>
            <a:endParaRPr sz="900">
              <a:latin typeface="Google Sans"/>
              <a:ea typeface="Google Sans"/>
              <a:cs typeface="Google Sans"/>
              <a:sym typeface="Google Sans"/>
            </a:endParaRPr>
          </a:p>
        </p:txBody>
      </p:sp>
      <p:sp>
        <p:nvSpPr>
          <p:cNvPr id="256" name="Google Shape;256;p25"/>
          <p:cNvSpPr/>
          <p:nvPr/>
        </p:nvSpPr>
        <p:spPr>
          <a:xfrm>
            <a:off x="1710680" y="3702789"/>
            <a:ext cx="830400" cy="220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b="1" lang="en" sz="1300">
                <a:latin typeface="Google Sans"/>
                <a:ea typeface="Google Sans"/>
                <a:cs typeface="Google Sans"/>
                <a:sym typeface="Google Sans"/>
              </a:rPr>
              <a:t>Klayout</a:t>
            </a:r>
            <a:endParaRPr b="1" sz="1300">
              <a:solidFill>
                <a:srgbClr val="FF0000"/>
              </a:solidFill>
              <a:latin typeface="Google Sans"/>
              <a:ea typeface="Google Sans"/>
              <a:cs typeface="Google Sans"/>
              <a:sym typeface="Google Sans"/>
            </a:endParaRPr>
          </a:p>
        </p:txBody>
      </p:sp>
      <p:cxnSp>
        <p:nvCxnSpPr>
          <p:cNvPr id="257" name="Google Shape;257;p25"/>
          <p:cNvCxnSpPr>
            <a:stCxn id="245" idx="2"/>
            <a:endCxn id="256" idx="0"/>
          </p:cNvCxnSpPr>
          <p:nvPr/>
        </p:nvCxnSpPr>
        <p:spPr>
          <a:xfrm flipH="1">
            <a:off x="2125813" y="3575649"/>
            <a:ext cx="1500" cy="127200"/>
          </a:xfrm>
          <a:prstGeom prst="straightConnector1">
            <a:avLst/>
          </a:prstGeom>
          <a:noFill/>
          <a:ln cap="flat" cmpd="sng" w="9525">
            <a:solidFill>
              <a:srgbClr val="000000"/>
            </a:solidFill>
            <a:prstDash val="solid"/>
            <a:round/>
            <a:headEnd len="med" w="med" type="none"/>
            <a:tailEnd len="med" w="med" type="triangle"/>
          </a:ln>
        </p:spPr>
      </p:cxnSp>
      <p:sp>
        <p:nvSpPr>
          <p:cNvPr id="258" name="Google Shape;258;p25"/>
          <p:cNvSpPr/>
          <p:nvPr/>
        </p:nvSpPr>
        <p:spPr>
          <a:xfrm>
            <a:off x="303500" y="1752458"/>
            <a:ext cx="1191000" cy="232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000">
                <a:latin typeface="Google Sans"/>
                <a:ea typeface="Google Sans"/>
                <a:cs typeface="Google Sans"/>
                <a:sym typeface="Google Sans"/>
              </a:rPr>
              <a:t>Installation paths</a:t>
            </a:r>
            <a:endParaRPr sz="1000">
              <a:latin typeface="Google Sans"/>
              <a:ea typeface="Google Sans"/>
              <a:cs typeface="Google Sans"/>
              <a:sym typeface="Google Sans"/>
            </a:endParaRPr>
          </a:p>
        </p:txBody>
      </p:sp>
      <p:cxnSp>
        <p:nvCxnSpPr>
          <p:cNvPr id="259" name="Google Shape;259;p25"/>
          <p:cNvCxnSpPr>
            <a:stCxn id="258" idx="3"/>
            <a:endCxn id="226" idx="1"/>
          </p:cNvCxnSpPr>
          <p:nvPr/>
        </p:nvCxnSpPr>
        <p:spPr>
          <a:xfrm>
            <a:off x="1494500" y="1868558"/>
            <a:ext cx="343800" cy="0"/>
          </a:xfrm>
          <a:prstGeom prst="straightConnector1">
            <a:avLst/>
          </a:prstGeom>
          <a:noFill/>
          <a:ln cap="flat" cmpd="sng" w="9525">
            <a:solidFill>
              <a:srgbClr val="000000"/>
            </a:solidFill>
            <a:prstDash val="solid"/>
            <a:round/>
            <a:headEnd len="med" w="med" type="none"/>
            <a:tailEnd len="med" w="med" type="triangle"/>
          </a:ln>
        </p:spPr>
      </p:cxnSp>
      <p:sp>
        <p:nvSpPr>
          <p:cNvPr id="260" name="Google Shape;260;p25"/>
          <p:cNvSpPr txBox="1"/>
          <p:nvPr/>
        </p:nvSpPr>
        <p:spPr>
          <a:xfrm>
            <a:off x="4354538" y="1847314"/>
            <a:ext cx="1056900" cy="401700"/>
          </a:xfrm>
          <a:prstGeom prst="rect">
            <a:avLst/>
          </a:prstGeom>
          <a:noFill/>
          <a:ln>
            <a:noFill/>
          </a:ln>
        </p:spPr>
        <p:txBody>
          <a:bodyPr anchorCtr="0" anchor="t" bIns="78225" lIns="78225" spcFirstLastPara="1" rIns="78225" wrap="square" tIns="78225">
            <a:noAutofit/>
          </a:bodyPr>
          <a:lstStyle/>
          <a:p>
            <a:pPr indent="0" lvl="0" marL="0" rtl="0" algn="l">
              <a:spcBef>
                <a:spcPts val="0"/>
              </a:spcBef>
              <a:spcAft>
                <a:spcPts val="0"/>
              </a:spcAft>
              <a:buNone/>
            </a:pPr>
            <a:r>
              <a:rPr lang="en" sz="600">
                <a:latin typeface="Google Sans"/>
                <a:ea typeface="Google Sans"/>
                <a:cs typeface="Google Sans"/>
                <a:sym typeface="Google Sans"/>
              </a:rPr>
              <a:t>Build a local docker image using </a:t>
            </a:r>
            <a:r>
              <a:rPr i="1" lang="en" sz="600">
                <a:latin typeface="Google Sans"/>
                <a:ea typeface="Google Sans"/>
                <a:cs typeface="Google Sans"/>
                <a:sym typeface="Google Sans"/>
              </a:rPr>
              <a:t>docker/conda/Dockerfile</a:t>
            </a:r>
            <a:endParaRPr i="1" sz="600">
              <a:latin typeface="Google Sans"/>
              <a:ea typeface="Google Sans"/>
              <a:cs typeface="Google Sans"/>
              <a:sym typeface="Google Sans"/>
            </a:endParaRPr>
          </a:p>
          <a:p>
            <a:pPr indent="0" lvl="0" marL="0" rtl="0" algn="l">
              <a:spcBef>
                <a:spcPts val="0"/>
              </a:spcBef>
              <a:spcAft>
                <a:spcPts val="0"/>
              </a:spcAft>
              <a:buNone/>
            </a:pPr>
            <a:r>
              <a:t/>
            </a:r>
            <a:endParaRPr sz="1100"/>
          </a:p>
        </p:txBody>
      </p:sp>
      <p:sp>
        <p:nvSpPr>
          <p:cNvPr id="261" name="Google Shape;261;p25"/>
          <p:cNvSpPr/>
          <p:nvPr/>
        </p:nvSpPr>
        <p:spPr>
          <a:xfrm>
            <a:off x="3817894" y="2731606"/>
            <a:ext cx="503400" cy="2637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900">
                <a:latin typeface="Google Sans"/>
                <a:ea typeface="Google Sans"/>
                <a:cs typeface="Google Sans"/>
                <a:sym typeface="Google Sans"/>
              </a:rPr>
              <a:t>image</a:t>
            </a:r>
            <a:endParaRPr sz="900">
              <a:latin typeface="Google Sans"/>
              <a:ea typeface="Google Sans"/>
              <a:cs typeface="Google Sans"/>
              <a:sym typeface="Google Sans"/>
            </a:endParaRPr>
          </a:p>
        </p:txBody>
      </p:sp>
      <p:sp>
        <p:nvSpPr>
          <p:cNvPr id="262" name="Google Shape;262;p25"/>
          <p:cNvSpPr/>
          <p:nvPr/>
        </p:nvSpPr>
        <p:spPr>
          <a:xfrm>
            <a:off x="3969963" y="3470514"/>
            <a:ext cx="820200" cy="2112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1100">
                <a:latin typeface="Google Sans"/>
                <a:ea typeface="Google Sans"/>
                <a:cs typeface="Google Sans"/>
                <a:sym typeface="Google Sans"/>
              </a:rPr>
              <a:t>container</a:t>
            </a:r>
            <a:endParaRPr sz="1100">
              <a:latin typeface="Google Sans"/>
              <a:ea typeface="Google Sans"/>
              <a:cs typeface="Google Sans"/>
              <a:sym typeface="Google Sans"/>
            </a:endParaRPr>
          </a:p>
        </p:txBody>
      </p:sp>
      <p:sp>
        <p:nvSpPr>
          <p:cNvPr id="263" name="Google Shape;263;p25"/>
          <p:cNvSpPr/>
          <p:nvPr/>
        </p:nvSpPr>
        <p:spPr>
          <a:xfrm>
            <a:off x="4587756" y="2749893"/>
            <a:ext cx="519900" cy="2637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78225" lIns="78225" spcFirstLastPara="1" rIns="78225" wrap="square" tIns="78225">
            <a:noAutofit/>
          </a:bodyPr>
          <a:lstStyle/>
          <a:p>
            <a:pPr indent="0" lvl="0" marL="0" rtl="0" algn="ctr">
              <a:spcBef>
                <a:spcPts val="0"/>
              </a:spcBef>
              <a:spcAft>
                <a:spcPts val="0"/>
              </a:spcAft>
              <a:buNone/>
            </a:pPr>
            <a:r>
              <a:rPr lang="en" sz="800">
                <a:latin typeface="Google Sans"/>
                <a:ea typeface="Google Sans"/>
                <a:cs typeface="Google Sans"/>
                <a:sym typeface="Google Sans"/>
              </a:rPr>
              <a:t>Docker Hub</a:t>
            </a:r>
            <a:endParaRPr sz="800">
              <a:latin typeface="Google Sans"/>
              <a:ea typeface="Google Sans"/>
              <a:cs typeface="Google Sans"/>
              <a:sym typeface="Google Sans"/>
            </a:endParaRPr>
          </a:p>
        </p:txBody>
      </p:sp>
      <p:cxnSp>
        <p:nvCxnSpPr>
          <p:cNvPr id="264" name="Google Shape;264;p25"/>
          <p:cNvCxnSpPr/>
          <p:nvPr/>
        </p:nvCxnSpPr>
        <p:spPr>
          <a:xfrm flipH="1">
            <a:off x="4176550" y="3000545"/>
            <a:ext cx="900" cy="461700"/>
          </a:xfrm>
          <a:prstGeom prst="straightConnector1">
            <a:avLst/>
          </a:prstGeom>
          <a:noFill/>
          <a:ln cap="flat" cmpd="sng" w="9525">
            <a:solidFill>
              <a:srgbClr val="000000"/>
            </a:solidFill>
            <a:prstDash val="solid"/>
            <a:round/>
            <a:headEnd len="med" w="med" type="none"/>
            <a:tailEnd len="med" w="med" type="triangle"/>
          </a:ln>
        </p:spPr>
      </p:cxnSp>
      <p:cxnSp>
        <p:nvCxnSpPr>
          <p:cNvPr id="265" name="Google Shape;265;p25"/>
          <p:cNvCxnSpPr/>
          <p:nvPr/>
        </p:nvCxnSpPr>
        <p:spPr>
          <a:xfrm rot="10800000">
            <a:off x="4127745" y="2992051"/>
            <a:ext cx="0" cy="470100"/>
          </a:xfrm>
          <a:prstGeom prst="straightConnector1">
            <a:avLst/>
          </a:prstGeom>
          <a:noFill/>
          <a:ln cap="flat" cmpd="sng" w="9525">
            <a:solidFill>
              <a:srgbClr val="000000"/>
            </a:solidFill>
            <a:prstDash val="solid"/>
            <a:round/>
            <a:headEnd len="med" w="med" type="none"/>
            <a:tailEnd len="med" w="med" type="triangle"/>
          </a:ln>
        </p:spPr>
      </p:cxnSp>
      <p:cxnSp>
        <p:nvCxnSpPr>
          <p:cNvPr id="266" name="Google Shape;266;p25"/>
          <p:cNvCxnSpPr/>
          <p:nvPr/>
        </p:nvCxnSpPr>
        <p:spPr>
          <a:xfrm flipH="1">
            <a:off x="4316446" y="2838092"/>
            <a:ext cx="265500" cy="900"/>
          </a:xfrm>
          <a:prstGeom prst="straightConnector1">
            <a:avLst/>
          </a:prstGeom>
          <a:noFill/>
          <a:ln cap="flat" cmpd="sng" w="9525">
            <a:solidFill>
              <a:srgbClr val="000000"/>
            </a:solidFill>
            <a:prstDash val="solid"/>
            <a:round/>
            <a:headEnd len="med" w="med" type="none"/>
            <a:tailEnd len="med" w="med" type="triangle"/>
          </a:ln>
        </p:spPr>
      </p:cxnSp>
      <p:sp>
        <p:nvSpPr>
          <p:cNvPr id="267" name="Google Shape;267;p25"/>
          <p:cNvSpPr txBox="1"/>
          <p:nvPr/>
        </p:nvSpPr>
        <p:spPr>
          <a:xfrm>
            <a:off x="4084635" y="3149307"/>
            <a:ext cx="335400" cy="117000"/>
          </a:xfrm>
          <a:prstGeom prst="rect">
            <a:avLst/>
          </a:prstGeom>
          <a:noFill/>
          <a:ln>
            <a:noFill/>
          </a:ln>
        </p:spPr>
        <p:txBody>
          <a:bodyPr anchorCtr="0" anchor="ctr" bIns="0" lIns="0" spcFirstLastPara="1" rIns="39100" wrap="square" tIns="0">
            <a:noAutofit/>
          </a:bodyPr>
          <a:lstStyle/>
          <a:p>
            <a:pPr indent="0" lvl="0" marL="0" rtl="0" algn="r">
              <a:spcBef>
                <a:spcPts val="0"/>
              </a:spcBef>
              <a:spcAft>
                <a:spcPts val="0"/>
              </a:spcAft>
              <a:buNone/>
            </a:pPr>
            <a:r>
              <a:rPr lang="en" sz="900">
                <a:latin typeface="Google Sans"/>
                <a:ea typeface="Google Sans"/>
                <a:cs typeface="Google Sans"/>
                <a:sym typeface="Google Sans"/>
              </a:rPr>
              <a:t>run</a:t>
            </a:r>
            <a:endParaRPr sz="900">
              <a:latin typeface="Google Sans"/>
              <a:ea typeface="Google Sans"/>
              <a:cs typeface="Google Sans"/>
              <a:sym typeface="Google Sans"/>
            </a:endParaRPr>
          </a:p>
        </p:txBody>
      </p:sp>
      <p:sp>
        <p:nvSpPr>
          <p:cNvPr id="268" name="Google Shape;268;p25"/>
          <p:cNvSpPr txBox="1"/>
          <p:nvPr/>
        </p:nvSpPr>
        <p:spPr>
          <a:xfrm>
            <a:off x="3781216" y="3139343"/>
            <a:ext cx="462000" cy="140100"/>
          </a:xfrm>
          <a:prstGeom prst="rect">
            <a:avLst/>
          </a:prstGeom>
          <a:noFill/>
          <a:ln>
            <a:noFill/>
          </a:ln>
        </p:spPr>
        <p:txBody>
          <a:bodyPr anchorCtr="0" anchor="ctr" bIns="0" lIns="39100" spcFirstLastPara="1" rIns="0" wrap="square" tIns="0">
            <a:noAutofit/>
          </a:bodyPr>
          <a:lstStyle/>
          <a:p>
            <a:pPr indent="0" lvl="0" marL="0" rtl="0" algn="l">
              <a:spcBef>
                <a:spcPts val="0"/>
              </a:spcBef>
              <a:spcAft>
                <a:spcPts val="0"/>
              </a:spcAft>
              <a:buNone/>
            </a:pPr>
            <a:r>
              <a:rPr lang="en" sz="700">
                <a:latin typeface="Google Sans"/>
                <a:ea typeface="Google Sans"/>
                <a:cs typeface="Google Sans"/>
                <a:sym typeface="Google Sans"/>
              </a:rPr>
              <a:t>commit</a:t>
            </a:r>
            <a:endParaRPr sz="700">
              <a:latin typeface="Google Sans"/>
              <a:ea typeface="Google Sans"/>
              <a:cs typeface="Google Sans"/>
              <a:sym typeface="Google Sans"/>
            </a:endParaRPr>
          </a:p>
        </p:txBody>
      </p:sp>
      <p:sp>
        <p:nvSpPr>
          <p:cNvPr id="269" name="Google Shape;269;p25"/>
          <p:cNvSpPr txBox="1"/>
          <p:nvPr/>
        </p:nvSpPr>
        <p:spPr>
          <a:xfrm>
            <a:off x="4274011" y="2669163"/>
            <a:ext cx="374700" cy="156000"/>
          </a:xfrm>
          <a:prstGeom prst="rect">
            <a:avLst/>
          </a:prstGeom>
          <a:noFill/>
          <a:ln>
            <a:noFill/>
          </a:ln>
        </p:spPr>
        <p:txBody>
          <a:bodyPr anchorCtr="0" anchor="b" bIns="39100" lIns="0" spcFirstLastPara="1" rIns="0" wrap="square" tIns="0">
            <a:noAutofit/>
          </a:bodyPr>
          <a:lstStyle/>
          <a:p>
            <a:pPr indent="0" lvl="0" marL="0" rtl="0" algn="ctr">
              <a:spcBef>
                <a:spcPts val="0"/>
              </a:spcBef>
              <a:spcAft>
                <a:spcPts val="0"/>
              </a:spcAft>
              <a:buNone/>
            </a:pPr>
            <a:r>
              <a:rPr lang="en" sz="900">
                <a:latin typeface="Google Sans"/>
                <a:ea typeface="Google Sans"/>
                <a:cs typeface="Google Sans"/>
                <a:sym typeface="Google Sans"/>
              </a:rPr>
              <a:t>pull</a:t>
            </a:r>
            <a:endParaRPr sz="900">
              <a:latin typeface="Google Sans"/>
              <a:ea typeface="Google Sans"/>
              <a:cs typeface="Google Sans"/>
              <a:sym typeface="Google Sans"/>
            </a:endParaRPr>
          </a:p>
        </p:txBody>
      </p:sp>
      <p:sp>
        <p:nvSpPr>
          <p:cNvPr id="270" name="Google Shape;270;p25"/>
          <p:cNvSpPr txBox="1"/>
          <p:nvPr/>
        </p:nvSpPr>
        <p:spPr>
          <a:xfrm>
            <a:off x="4274018" y="2932969"/>
            <a:ext cx="374700" cy="1170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900">
                <a:latin typeface="Google Sans"/>
                <a:ea typeface="Google Sans"/>
                <a:cs typeface="Google Sans"/>
                <a:sym typeface="Google Sans"/>
              </a:rPr>
              <a:t>push</a:t>
            </a:r>
            <a:endParaRPr sz="900">
              <a:latin typeface="Google Sans"/>
              <a:ea typeface="Google Sans"/>
              <a:cs typeface="Google Sans"/>
              <a:sym typeface="Google Sans"/>
            </a:endParaRPr>
          </a:p>
        </p:txBody>
      </p:sp>
      <p:sp>
        <p:nvSpPr>
          <p:cNvPr id="271" name="Google Shape;271;p25"/>
          <p:cNvSpPr txBox="1"/>
          <p:nvPr/>
        </p:nvSpPr>
        <p:spPr>
          <a:xfrm>
            <a:off x="4821583" y="3239235"/>
            <a:ext cx="343800" cy="489300"/>
          </a:xfrm>
          <a:prstGeom prst="rect">
            <a:avLst/>
          </a:prstGeom>
          <a:noFill/>
          <a:ln>
            <a:noFill/>
          </a:ln>
        </p:spPr>
        <p:txBody>
          <a:bodyPr anchorCtr="0" anchor="t" bIns="78225" lIns="78225" spcFirstLastPara="1" rIns="78225" wrap="square" tIns="78225">
            <a:noAutofit/>
          </a:bodyPr>
          <a:lstStyle/>
          <a:p>
            <a:pPr indent="0" lvl="0" marL="0" rtl="0" algn="l">
              <a:spcBef>
                <a:spcPts val="0"/>
              </a:spcBef>
              <a:spcAft>
                <a:spcPts val="0"/>
              </a:spcAft>
              <a:buNone/>
            </a:pPr>
            <a:r>
              <a:rPr lang="en" sz="500">
                <a:latin typeface="Google Sans"/>
                <a:ea typeface="Google Sans"/>
                <a:cs typeface="Google Sans"/>
                <a:sym typeface="Google Sans"/>
              </a:rPr>
              <a:t>Pull latest stable image</a:t>
            </a:r>
            <a:endParaRPr sz="500">
              <a:latin typeface="Google Sans"/>
              <a:ea typeface="Google Sans"/>
              <a:cs typeface="Google Sans"/>
              <a:sym typeface="Google Sans"/>
            </a:endParaRPr>
          </a:p>
        </p:txBody>
      </p:sp>
      <p:cxnSp>
        <p:nvCxnSpPr>
          <p:cNvPr id="272" name="Google Shape;272;p25"/>
          <p:cNvCxnSpPr/>
          <p:nvPr/>
        </p:nvCxnSpPr>
        <p:spPr>
          <a:xfrm flipH="1" rot="10800000">
            <a:off x="4317516" y="2902441"/>
            <a:ext cx="264600" cy="600"/>
          </a:xfrm>
          <a:prstGeom prst="straightConnector1">
            <a:avLst/>
          </a:prstGeom>
          <a:noFill/>
          <a:ln cap="flat" cmpd="sng" w="9525">
            <a:solidFill>
              <a:srgbClr val="000000"/>
            </a:solidFill>
            <a:prstDash val="solid"/>
            <a:round/>
            <a:headEnd len="med" w="med" type="none"/>
            <a:tailEnd len="med" w="med" type="triangle"/>
          </a:ln>
        </p:spPr>
      </p:cxnSp>
      <p:cxnSp>
        <p:nvCxnSpPr>
          <p:cNvPr id="273" name="Google Shape;273;p25"/>
          <p:cNvCxnSpPr>
            <a:endCxn id="223" idx="3"/>
          </p:cNvCxnSpPr>
          <p:nvPr/>
        </p:nvCxnSpPr>
        <p:spPr>
          <a:xfrm rot="5400000">
            <a:off x="4408448" y="3321656"/>
            <a:ext cx="781800" cy="176100"/>
          </a:xfrm>
          <a:prstGeom prst="bentConnector2">
            <a:avLst/>
          </a:prstGeom>
          <a:noFill/>
          <a:ln cap="flat" cmpd="sng" w="9525">
            <a:solidFill>
              <a:srgbClr val="000000"/>
            </a:solidFill>
            <a:prstDash val="solid"/>
            <a:round/>
            <a:headEnd len="med" w="med" type="none"/>
            <a:tailEnd len="med" w="med" type="triangle"/>
          </a:ln>
        </p:spPr>
      </p:cxnSp>
      <p:cxnSp>
        <p:nvCxnSpPr>
          <p:cNvPr id="274" name="Google Shape;274;p25"/>
          <p:cNvCxnSpPr>
            <a:endCxn id="222" idx="3"/>
          </p:cNvCxnSpPr>
          <p:nvPr/>
        </p:nvCxnSpPr>
        <p:spPr>
          <a:xfrm rot="5400000">
            <a:off x="4292548" y="3430491"/>
            <a:ext cx="1010100" cy="179400"/>
          </a:xfrm>
          <a:prstGeom prst="bentConnector2">
            <a:avLst/>
          </a:prstGeom>
          <a:noFill/>
          <a:ln cap="flat" cmpd="sng" w="9525">
            <a:solidFill>
              <a:srgbClr val="000000"/>
            </a:solidFill>
            <a:prstDash val="solid"/>
            <a:round/>
            <a:headEnd len="med" w="med" type="none"/>
            <a:tailEnd len="med" w="med" type="triangle"/>
          </a:ln>
        </p:spPr>
      </p:cxnSp>
      <p:cxnSp>
        <p:nvCxnSpPr>
          <p:cNvPr id="275" name="Google Shape;275;p25"/>
          <p:cNvCxnSpPr/>
          <p:nvPr/>
        </p:nvCxnSpPr>
        <p:spPr>
          <a:xfrm>
            <a:off x="2658333" y="2046014"/>
            <a:ext cx="1696200" cy="182700"/>
          </a:xfrm>
          <a:prstGeom prst="bentConnector3">
            <a:avLst>
              <a:gd fmla="val 99999" name="adj1"/>
            </a:avLst>
          </a:prstGeom>
          <a:noFill/>
          <a:ln cap="flat" cmpd="sng" w="9525">
            <a:solidFill>
              <a:srgbClr val="000000"/>
            </a:solidFill>
            <a:prstDash val="solid"/>
            <a:round/>
            <a:headEnd len="med" w="med" type="none"/>
            <a:tailEnd len="med" w="med" type="triangle"/>
          </a:ln>
        </p:spPr>
      </p:cxnSp>
      <p:cxnSp>
        <p:nvCxnSpPr>
          <p:cNvPr id="276" name="Google Shape;276;p25"/>
          <p:cNvCxnSpPr>
            <a:stCxn id="224" idx="2"/>
            <a:endCxn id="261" idx="0"/>
          </p:cNvCxnSpPr>
          <p:nvPr/>
        </p:nvCxnSpPr>
        <p:spPr>
          <a:xfrm flipH="1">
            <a:off x="4069532" y="2499159"/>
            <a:ext cx="391800" cy="232500"/>
          </a:xfrm>
          <a:prstGeom prst="straightConnector1">
            <a:avLst/>
          </a:prstGeom>
          <a:noFill/>
          <a:ln cap="flat" cmpd="sng" w="9525">
            <a:solidFill>
              <a:srgbClr val="000000"/>
            </a:solidFill>
            <a:prstDash val="solid"/>
            <a:round/>
            <a:headEnd len="med" w="med" type="none"/>
            <a:tailEnd len="med" w="med" type="triangle"/>
          </a:ln>
        </p:spPr>
      </p:cxnSp>
      <p:pic>
        <p:nvPicPr>
          <p:cNvPr id="277" name="Google Shape;277;p25"/>
          <p:cNvPicPr preferRelativeResize="0"/>
          <p:nvPr/>
        </p:nvPicPr>
        <p:blipFill rotWithShape="1">
          <a:blip r:embed="rId4">
            <a:alphaModFix/>
          </a:blip>
          <a:srcRect b="0" l="8035" r="6384" t="0"/>
          <a:stretch/>
        </p:blipFill>
        <p:spPr>
          <a:xfrm>
            <a:off x="5662000" y="2838224"/>
            <a:ext cx="3286957" cy="1504299"/>
          </a:xfrm>
          <a:prstGeom prst="rect">
            <a:avLst/>
          </a:prstGeom>
          <a:noFill/>
          <a:ln>
            <a:noFill/>
          </a:ln>
        </p:spPr>
      </p:pic>
      <p:pic>
        <p:nvPicPr>
          <p:cNvPr id="278" name="Google Shape;278;p25"/>
          <p:cNvPicPr preferRelativeResize="0"/>
          <p:nvPr/>
        </p:nvPicPr>
        <p:blipFill rotWithShape="1">
          <a:blip r:embed="rId5">
            <a:alphaModFix/>
          </a:blip>
          <a:srcRect b="0" l="2902" r="3156" t="0"/>
          <a:stretch/>
        </p:blipFill>
        <p:spPr>
          <a:xfrm>
            <a:off x="5662000" y="1366920"/>
            <a:ext cx="3286957" cy="13703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p26"/>
          <p:cNvPicPr preferRelativeResize="0"/>
          <p:nvPr/>
        </p:nvPicPr>
        <p:blipFill>
          <a:blip r:embed="rId3">
            <a:alphaModFix/>
          </a:blip>
          <a:stretch>
            <a:fillRect/>
          </a:stretch>
        </p:blipFill>
        <p:spPr>
          <a:xfrm rot="5400000">
            <a:off x="4580138" y="2070667"/>
            <a:ext cx="2194629" cy="3400801"/>
          </a:xfrm>
          <a:prstGeom prst="rect">
            <a:avLst/>
          </a:prstGeom>
          <a:noFill/>
          <a:ln>
            <a:noFill/>
          </a:ln>
        </p:spPr>
      </p:pic>
      <p:sp>
        <p:nvSpPr>
          <p:cNvPr id="285" name="Google Shape;285;p26"/>
          <p:cNvSpPr txBox="1"/>
          <p:nvPr/>
        </p:nvSpPr>
        <p:spPr>
          <a:xfrm>
            <a:off x="5046200" y="2289513"/>
            <a:ext cx="4195500" cy="2694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1300">
                <a:solidFill>
                  <a:schemeClr val="dk1"/>
                </a:solidFill>
              </a:rPr>
              <a:t>µP with Embedded Temperature Sensors</a:t>
            </a:r>
            <a:endParaRPr sz="1000">
              <a:solidFill>
                <a:schemeClr val="dk1"/>
              </a:solidFill>
            </a:endParaRPr>
          </a:p>
        </p:txBody>
      </p:sp>
      <p:sp>
        <p:nvSpPr>
          <p:cNvPr id="286" name="Google Shape;286;p26"/>
          <p:cNvSpPr/>
          <p:nvPr/>
        </p:nvSpPr>
        <p:spPr>
          <a:xfrm rot="5400000">
            <a:off x="5702056" y="3239653"/>
            <a:ext cx="154500" cy="69000"/>
          </a:xfrm>
          <a:prstGeom prst="rect">
            <a:avLst/>
          </a:prstGeom>
          <a:noFill/>
          <a:ln cap="flat" cmpd="sng" w="28575">
            <a:solidFill>
              <a:srgbClr val="FF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descr="data:image/png;base64,iVBORw0KGgoAAAANSUhEUgAAACsAAAAVCAYAAADfLRcdAAAD50lEQVRIS8VW3W4bRRg9M7O73l3Hie2oDY5iR4hWonfQOFJ5AV6Fi/IIPATwADwB4oaUGyR6wUW5ASE1pLVwaJTQxI29dnZt7F3vz6AZd8P+2GlJkPluVpqZ/ebMmfOdb8iTx3t85AOUMlCfo6RwjDQDPHBR0jV4EQHUCXRCMI04GAxMvAiaylAqrSH0XSwryDdff8UpK6H2zm0JmADoWRZ++PY7vLtZw7HnoVg0sf90H3fu3oHCFBwe/oG9R3tyPY+iDFYOyCzZuNl4pVIGsW2b//zLOcIQcOyp3GE87uKTzz7Ge1vvY9wd4+TiGNNgNhcHAQGHAJCOReOUUEQ8fTBVBRTGoBshChEBjSAziqMSxhBFISifjd279wGI67q8UCikdjw5PkZjexsbjQ30TnsIgzAPihBwPgfsgnHGGBQlhNiKvCZ+OBTyUxAEQS6/oqTHd3Z33gx2aA0xGU+uDVbXgUoFsG2G6TREFpeqqvB9P5c/O77TfAuw1pmFwM+fnFzBrLi4Wg2wLMDzZjgEs6HQWiayDMbT12J28GoARqeYZMidB1awWCoRWBZHtu6WAtbpOaBEgOWIAYpvHEK3jBGUyxy2TWShioj1HP8Tg03mEGvi687mjpkVa8Tc/Z37b9askIGqBAuZNU1gOsWlFhfJYynMChkozJ8LtlLhGAwEi3lXzY5QShHlPBl4a82KAjs5esFL5TLGoxFUTcN4PEa310OzuXtpXZoa5sCur8+0mfPZK6zrxgX252GbU8NE5PtYq1bROTuD1bfw4MFHEqwGDX3rpQQbX7Go9E5npttYU/E3qdfkQRhTEIZBSvfzNBv/o6oagsC/zC81++LgNz5wPawWi6jeuoXJZCJNejvRFJLMFouQwDn/903hxsyetNt85PsoFU2sVapYWVlBsoMpkQL7oiMBUgoYhmjHaTdIFtWiAou1ucgNsnJKNoWZG3wIcvTsGX/lONiq1bBZr8t/su02ZlZ0IlFQIq5qCvPa8H/iBoetFr+9uYm/hhE2aqs5sHbXBiWeZJYxXProIrCLfEG80MTD5NodTLhB+/lzrpkmCoxhtVqFruspZvudvrQuwerp6T9bLZvZ5m4T5PeDA76xtYV+tyupE4WVlIFglsCVxp9s7csGK19dQga1eh3983OEhKDRaKQ1+7KHej3E0VH6ApcOVsjg8fePRPOVfia6DOcRLmwH+6021ter+PyLL/Hpw4c5rRUKGjwv/SAXixRVmftK0/UCXPf1EyyRzTAMaZfZME1TNqg4Wq0WyP6vP/1IReUIg48iENEWwxAXjiNf7Gurs6L7P8J2HDCqgDEKqjD8DRbDwdORU6UgAAAAAElFTkSuQmCC" id="287" name="Google Shape;287;p26"/>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sAAAAVCAYAAADfLRcdAAADxElEQVRIS9VXy27bRhQ9w5dl0XpQsWPJzy5coLtCkYPkD7pv+xH9iX5HuuoXFF053RRouyiQLNqgC0Oui1gx7Dh+kJIsWpT4nuIOxUCSJdgOrCK9wEDUcGbuuXfOfZC9+GWHd0MGSZIgBRw5haOrzYOHLnIZDV7MAKWPjMQQxBwM83C9GHOqjIVcAWHggmH2wgGwH3/4nktyDpXyQwGYFFvNFn7d+QmflCs49jxk9Sx2d3ex9ekWFFlBo9HAzvPnYj2P49kjBWAUDTC70+F/vDpHFAKdji8U93omvvn2C2ytf4agFeDwzSE8z7sGijEGGpxzMdJnMiKO4/f/043CuLG1sqwgisL3a9MzxpVVH1XBXNflc3NzI++Oj46wsbmJ5Y1lmCcW4iia6j1ZlhGNvU/Bjm+aNK8oCsIwvPF2ao9rN4NtnbUQ+MG9gJ1k2L2Ctd5ZiML/iWfvE6wsS8jlYlxeJhfFGECcvTcaxG6MptW8Ew0IVBQlWcIwKGCT7YqSDNsGOAdUlX4VSFIIP4ntqVLbvgVnzRMT8UDxpJOIh3EcCeX5PFAsAq4LNAf2UeymYDUtMUKWgUwmAU7vCbzjJKfTPO0nkSQgzYy3CrD2eRt+MGo2XR8NUlYuS3CcGBTQpJDmAYYgoDQ+KpMCrLIiw3MjUEIhYPRLYOmZjCdDSIRn3x0f8YV8Ab2eA1XT0O/3YZoXqFZrInURZ3kcic1ktaYl3jBNYH4e0HUGyxoF9qGpi2gRDBIP6dL1BDxxXHj2beOAq/oCAs9DwTBwfnaGZquJJ0+eCrCtMwslI0K/n1hJV0jXkx56lzw7aa2qqgjSwybwbHERgs+fV2tgjXqdX7ouCgs6jMUl4VmKzs1BUei2uug5juDkNM7+F0Vh+/E22NuD1/zKD5DTsyiWHkDXdQxXMOvEulahhkHP2rOpLkGDw706P7evsFYpY2V9Q7wbButdebA7A5ZPcK0kJdlgWD6UszemroO/9/nD1RU4dojlleI1sLP2rKKoCMPp5XzEs6/39rim69AkCcbSEjRNG6XBx1Ru/6nX+fLqKlqmCaYoIrCGaeC0HXSvulNv6C6cnUSZW3uW8uzB/j6vrK+jeXEh8tLa2trH6VkC+/tvP1M7LEoqeYkzjna7g5d/vkKpVMKz757hqy+/BtV7JkkIg9HeM5PJwE3r48D/1B/7vi8a7WHRNBX+WLuZz+dh2zay2SycngMGBkWREY51eqenp2C7f708ouglobOpU6cuv91uiznDKEyhwOy/vDq2LT6jCB85618HtZCtMw9clwAAAABJRU5ErkJggg==" id="288" name="Google Shape;288;p26"/>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wAAAAVCAYAAAA98QxkAAAEOUlEQVRIS8VXy24jRRQ9VdV2+9FtO7bHcQYmksMoEVkhpNjJb/ADrJlvGSRYIsECsUVsWCIWLIAVyoiZTDLCDoHYY1BsJ6T97FfB7Z72o+PElkFDSY5V3eVbp06de88N++Hbr+W16UCJxMCGJjQ1gn5UhbRGULkDqSRg8QvoSgyWjEEwwDIVSM4Ri0YREQDA6M9rGeyrLz+TXKRQKBQgOAfnHJZl4pOPPsa7e2U0Om2ks1m02y3kcjkYhgHD6KJWq+Hw8BCQ8rUApU0ymQxYt9uVPz+9gOMAf12Nxpu/9/4uNt/cQi6Wx/HLI1x3jfE7Ljhcxx3PGWeQ7izw8DPGGOTU4YQi4NjOzGGFADgHoiqgawBMDjguXO8CGd55ew9sOBhINRa7wRJtoK/pSCVTaNQbM+/pFlx3CnAIjBc+9OwGYCHAmIN4nNb6n34fsKzJVuF99g/2FwNez6+jVj0FQAzSUSUURYFt2+P5bGB/zeSZP2eMQ0oXmgYP5HAYwWhkwzQncYP4wbcQAg5dvTcYKgflxYCJ4dGwgVbr9pOH2QszrCjAxgZwfj6JMQtmfhqsxHAxX8Tl5S8zgMObzQOsKAyqKkFqa7dvSkQIBY5Dt3T7WAlwNpVFr/fb0gyTFlMpwLYZer1JIs7T8OS6/0OG1/Q19Pu/LwU4mwV6PWA0WibpVmG4sljDaS2N4aB+pySEYCgUJJrN5XU+SdzbJRGWnlclLv5oSi1FoPpgQsA2TTAukMvnx2XtrqSjjCe9GkaoDi9R1laSxHmtKiNJDa5lQk0kcU0ZEomgVCp5gHfe2kG9/mQuw+k00O0CrjtrCsTZolq9DMPhGOVKGezX4+fyajhCRtcQ13RwKZEvFsGnjGMew8mk6+mV/GNRWZtnJCuXtXqtKvuOCy0eh5pIIEuZ88qpiOHd7V2cnf2EVouKv8+kpikwTRuW5c+JCfqmT7AmABTMA7ZoTiNgePo3wdrpGOSowRqP4bPnR/JPo4sHxSI2Njcn/cEdDOs6h2H8e2teScPVkxN5b2MDvWsT6/dz4NxnIOglSg9KaDafeQyTPVI16HTmWTO9n9jsbdYctKKKImB7zc8iayZi/DWVgwpY9fhYRpNJwHKRuZeHridnAE9bcy7nu9aihFq2+VmJ4RdHRx7D3atLWBLY2tqaAfyw9BAvG0/R6fg2Sx1VoL+wPqeBci7gus5Y0+FDKkrEs+ZFGg4ORXuVK3tgtZMXsvDGfRiXBFhi85WOx+1lIgWggcEA6HR8iS/TSwTdWZAU4UqySlmr7FfAvv/uG0ptuI4DaropkGU7+PTzL7C9vYPHHz7Gow8ezdhRIpFAn6gmdUkJVVVhmuZ4DR2IxvSVx2IqBoOhxziNeDyOAbEwNcJEJOJx9KfWnJ6egj178uM1XV+weRCw3fbpzGRSXi/7fw36d4wKAWGI/NOn/g3W5cu9dCOjKAAAAABJRU5ErkJggg==" id="289" name="Google Shape;289;p26"/>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sAAAAVCAYAAADfLRcdAAAER0lEQVRIS8VXUU/bVhg913Zi4jiQETboGooqTWJviAQ2ddJ+w97X/7E/sUf+wN6n9mGaNmnaw/bS7a1aK1hDYRWUQQGbYBPj68T2nb7rOLUhgbB23X1I7Pi71+ee73znu2GPfvlBBBEDwMBCAVMDvIIOEXKYuo4eFEDlKDKBXgwomADvRihqGoyyCRF18a4Ge/DtN0IrlHFrbg6MMTAIHB5Z+PX7H/FRvY4dHqBcNvDkjydY/HgRmlZAq9XCw4cPoCgqRBy/E6zvTU+Dua4rHv22j7An0G4H8sVBYOOrr7/A3flFbD/eRhRG6HYDCS6KIxlDuUg/BYS8F0l+5BVdp0NTNIRxOLiniItrZePTwIS65MnS0hIY51zoup5j5+XuLu4sLGD2zizaR6fo8mQTqqoiihKwgwUZgxCvX0XZyd5TnKZpCMPXYEetdTFF2bWaq83rwbqWC+7zkWDH0cCwTSqKgvgaCeXArowB1j6wEfYSVlRVQxTlGbrI5DBmh80btoGrmF1ZXbmeWd/x4Tru2MwOB3tZPjdmdhwZWPuWLLC3zSwVWNwv1lFSurFmT16doNftvVGBDUv5fyKDLLPDqjqxr6vd4G1oVrrB7ottYU5V4XsetEIBvs9hWcdYWf1EWlfMY9iWLe0oBZumh77TQc+z99nUEotAhDBMYig2ZTa7VnYNuk51TTGNlQbY3vaWYBMliDDE1PQ0Dg72Yds27t37TIK1/rYG3vpvmaV5QoQgi6b9kS0TWEWJ0EsUNnRc0uyLjXXhdHuYNAxUZ2bg+7408IV+U6gaVWw93xrLDS46ARGqaUCpBJyeJngKBYD6g64zTEwIOA4DYwLDLDe7XqPZANvZ3BQO56hWKqjWaqhUKsh2sCyzw4sir1lFSQARSGqMjkPXCoIgf4aYmiJ2qbVDstvtn4dobsr2JWZ3nv0pLO8cH37wPubq83L3WbAhD2F79mhmGYOqCBg6MGUCnge0vSTdBJxSf1UHI8AVHZJZlwOTFcA9S7KQBfv5p02w5xsbYm5+HmftELfmq5fA5n32srnPzADEkusCx8f5F6RCHLfd1mrJJkkmnU6SnXI5+W3hbhNsu9USermMgqKgUq2iVCrlmFUjFYevDuV7i0VtUBSmSTpj8H2BKEoqPHWDiwebFGwaM8pZ0nmTk4BhAL7P4DjJuo3mMlhrfV3M1etoEy2aJgsrp9l9C6oSySIpFhONcf5aY1f185sye9Va0mf/2twUs7dvwzmxEYGhXq/nwGqxAq9zJFNDLdLzooGWRvnsmzKbgs767HJjGeznn74TE8XkPEsvofNq+9TF02ebqNVqWFtbw/0v78vnZsVE56wzIIC0RH9tPBJYfyiqIjeTnifkPNNEJxNDv5WMEvxzPzevWCiA8wAlw5ANKAg4umQTAtjbewn29PHvgh7QiIWQgHu9LsK+f5CG/69x7nNoqgrWP/v+A+lS5+dQzDtFAAAAAElFTkSuQmCC" id="290" name="Google Shape;290;p26"/>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wAAAAVCAYAAAA98QxkAAADwUlEQVRIS71XXW/aVhh+jg8YsLEJ4UsmX6pyNzWR2khJ+lv2V7L+kWk3u9n1bnYzTVovqnWTplUVlCRKk04tVAmWikmCMdg+0znGGyaAWUN7JGQbv37Pc57z+Hlfk2c//8j6HqCqOqjHkKEEXQac1uvIaQp6Qx9D2kGapUBlFYAP+9aD7QzgOH3Ad0EIvsigNAFycfaCff9DE06PYThMQ5IkMDB8+93XyGQy8BkDYwy+5yORSMD1XEgSRU7X0Wy1ADD4Po/xIREJyWQSruuK56TRSkrlEq6u2vB9H4QQEcuPqpqFbdvBsxIV81SrBlqtFjzPG8UyEBAUigU4jgPSt22WSqfvMKTrBLnKOlifofm+eec+pVQkXWRwEjhYPvga+K9aBRgDmhOpx2Mncx8+OZwNmDOg5TVUihW8OXtzb8CplI9cDrBtwLJmL5Mz7fvTiTh4chAPWFf1ezG8ssIZlfDxY8Bw3Lg3w1trW2g0GkJfgf6CY5iYb2u41fw82HKGUonAshgchwjAXKfTYv9P3v2D/cUY7lpNXF9HuZml4c1N4N27QJ/hCBcaxy6/f2+GS6sltK8ucHMzH7AsMygKQadzF9ayAB8cLqjhOIbzeYgdcN3pHC4L8GIuUaig3Z7NcLHIYJrzK8eyAO8f7oO8fvmSVTbWYV5egsoyet0uSDKJnZ1dYWvcJWYxnM97MM14ZS4LsGD47+MGswZDrGSzkBUF3XYb6uoq1tbWBODdr3ZRr/8e0TB3gkJBgmkuZlXLAixc4uK4wbrOAHkti5SaFSVXTqdFWZ3FMC8ANzefVuni9mNe4QgYPjlmFgesa8hkNRQKhZGvBoAfbDzA27e1fxlOpYDhkHvt4oBDH44DG9janErHXeK8XmOX3WtsGgaqW1sR75zGsKIAvR7wqb1EHOhYhs9PTljRMPD8WQtlQ8XjvfUIw492HuHVq+fCtopFiJcsWunGKsQUNDw21DCvavNGXKxwieNajSm6DuK5kBUV5XI5Ajh0idtbQJaBfj+Y8nMxPC+v0PD56SkrGQZurQ5cEOEOQW8Q1TCl0S5rXgmdZHFZLiEq3UmtzozNDXRMEwPfx/b2tpgvnc1AW8lCy2hw3Q+iJRwM/oNCJQpvRhs4CZg39j5bzALnaXhv7zHIr7/8xFw3+KqglIiunrP34o8/8fDhDr55+hRHR0cRDLyujTM8rsyw5o3/RyUJ3qiBH0/ErZPPy2PD50JJTKqd56jXX4PU/vrtDJI0yhOyMH4dnse935/nvmV1kODfcqOX9x89rDYOX5AmyAAAAABJRU5ErkJggg==" id="291" name="Google Shape;291;p26"/>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sAAAAVCAYAAADfLRcdAAAEl0lEQVRIS71Xy27bRhQ9w4dEUZRE+QG/Aqut2xRxANuNiwLpdyS/06/oou2qKwPddtegyKJJgCyKZhXXjmGnsSM7jSTbsmSJFMmZ9g5FiaKkWC7SDGCIviRnzpw599xL9vS3B8INAEUBhAdkNaClpSA8F5aRhgcGqB3o4PAFg4IUOh0OXVeRNrIA7+BDDfbT1o8ibRiYn5snWAAE/q5U8PvDR7hZKuFlqw3LyuLZH8+wensVmqZjZ2cHW1tbUBQFQvAPgrVYnAKr1+vi0ePXcB2OWs2RC/v+Gb759h4+XvocJ3snaDaacDuuvKcyFZwACoB2J4SQvwoj4CIK9zZAEdNgaNPU3Xeim9G7TIQ0qZqKIAgQzhIOBgZVVXFr9RaY4zginU4PsHN0eIjlUglzy3OoHlcR+EHvvqKo4Lz/f3RjVJwxJjdgWUCzGT6paUAQhPHk0HUdnucNxTVNw/oX6xOALVflbvugFHA+fPQkiVFxei8OVteBEXi6G9Hg+/4QWGJ2487G1WBN1cTR0dH/AlZVieU+NmJwFFiKr62vXQ12WAaTM0tgImYvLykXgDizSZbHgZ2Y2TRLo/y6fG1mTRPoxFyNgLvuIFjSb/zU36XZyZj9j5q1beDiAojkHR05sUlHT/E4swQcGKdZDRt3Jkmwid1AgaZxCYLYSoKlohMBj66TYBkL3YBJSxzUsnSDo78ORK5QQOuyBS2lw2k7qFTeYvPLr6R1CUegWq1OJINiUaBeFxJsoQA0Gn2A8RSPg6Vrkkec2VQqKSENGwS2fLAvkDYgAh95u4g3b05Qq9Vw9+7XY3x2MMGi4yV7Ip3W6+Hi0tC7Ppv0oijxiMFcDjg7C8FGzCbB9nz25fa2OHMc2DkL9vQM2q0W/CBAqVsUuMdR8Sp9ZpkSVrDuyFlAowmYBmAYwEUDiNWQIc9MBvIWcNEENBXQNQVtlyOlA51YbZBucHsD7NWLXXHedmDncyhOzyCXyyFewSrlCnjQB0fmr6pcGvvUFEDFj6oTJU2rdSW27gNUXkNRErOkT5IDXZfLwLAMukXh1c6fotZqY2F2FvM3bsgJBsrtCDewbY7T0xAoTUzaJAkkwY6Twbj49DRQq4Vzku6jhOzJYG97WyyWSjivulhcLg6BrR3XBqrKwoICy+JSZwQuAjiq3F4X7MpKaHfEMhFxeBgeBMVLH22C7e/uinQ2C50xWLYN0zTfyWwmA9BfxGyUTO8DbLwozM6GwGl+cpZPb26C7T5/Luj4TytvwTRdJlZcBrwdwHHOYh4p4LoMvi962U4MMtki8oFuKs5sdE2/0aDOKx5XVSoKYWatrTHJrOsKmbifrGyCHeztibnFRVycniJgDEtLS4PMHlehawQ4XIJYbbeHE+l9M0srkBR6zH62CfbrLz8LM5OVq3MRwPM6OK83sP1iHzPTU/ju+x9w//69nm9mTBMt6kpig9ihJEj2orqeklmfjBuGAae7+6xl4bLb7BbsAurn9SEm8vm8/DphT588FOSrKV1HNmvKY6TJfS/s3TKZwcZ8uGWe1K6u/5zjuPIrgb5Cgn8b/n8Af+bJDSYckF8AAAAASUVORK5CYII=" id="292" name="Google Shape;292;p26"/>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descr="data:image/png;base64,iVBORw0KGgoAAAANSUhEUgAAACsAAAAVCAYAAADfLRcdAAAFy0lEQVRIS8WXy24cRRSG/6q+zT0Zjz12sInBQDCKRCJPbqwIvAE7FiiPATvegEV4BLYgCyQEYgECIYFYRXJkkhjhxDZJTGbG47l3T3dVoVPVPe6ZOCFsQkuzqL6c+uo/12G//PiN8iMGxhlYqFC0gZ7tQUU+ihkPI3Aoy4fHFEIJcGTgjyRc20IuX4ASIzyvi61//pmy3SwW5hfAGQMD8He9ju+//g6vLy5ix/eRy2WxsbGB1dVV2LaDra0trK+vw7I4pFTPhXWmXAbrdDrqi682wCIFxnJgjGM0auLDT97DyuIZ7G7uIvADjIIA3LIghNBw5AmVgDKAcwKXQMzOGINSZmGlv6O1YyMKI2hpGMx7pJKafJe+5ZxpQc6dPwfm+76Kogj39x/h1ZeX9aZ7u7s4vbyM+dPz6Da7GPQHetMxEMEyBtdVCAIjbPqZPkwKdvqZbdugPY+7nmSndrFmYD3Pgx8EyHie/j4NG3QH4KwXA1mQUmA4BKRk4FyBhK5UgDCMlY0JOh3oZ5kMPTvyiG3TC0ew6UNNeyF96NqFFGz6lGnYfCaP7db2scombv5XZS2OhTmJUACOTd42sK2WOVA2Awx9Q8AonIQc41AY0D4Xzz8D7Kg3wmHrMI49G0JE2sXJRYZonbgvOcB0zFI8J+9alrGTrJNvqlXjhVxOoGecicEAiCKGS5fXjsJgQtm9Xbxy5jVUl+ZwsN9CxLmWgEulwwCuZxKMApaSg1vgngsZhmTZKOR5JteCABa3IOh8FANSwZYSkYiMHUqwJPAtC9ydtpOBgsLa2bNPgKUEW1nBqdNV9A/6GAx9nfm2xU1i2DYYKeW6gO8DMzPgnY6pBvTTYekAdDDPgzUKIcongWZTB7ETRQjpYIkdCmyScG4OVusQIp8D2m1jh/aIItSuvv0U2LgahIMQ7Zb5cFyCOAdTysCSKuUyeLttYJPLssYZxkchZALrebCFMIe2LHNogqWsJdiDA0S5HFi3ayw5DsUG1t65CvbX7j1VKJXgD4awHAe+P0T9UR1rtQu6dKVjdlxyOAcHIMlQEIARLCkrpHaZUdY2IZHJwApDiJMpZWNYRbBCaFjm+1Czs7BbLQ0LKicp2Nq7V8E+/uhLlZs5gQ/eX8GJmRnsP3yI5kETV668pWEHhwP0e/2nKkuwrN3WofIssHYkTIIdA0vKinz+cVhS9t7vm6oVjFDK51GenUW/39cKLb9kmkLRK+Lu9t1YrLg+ToXBscqmwuC/KGsdtCAK+aOYjcOgRrA7W3dU2w9wolhAuTKLYrGIvb1dXH5jFZWVUwgijsajJqIohCqVIIWARfGlFGQ2CxXPE3SPSpAgFzIGixJGSr3mlg0lBXi/rysHCnkIKfWaioTIZqkF6jywhz4kZxDUoBI7SuHNy5fAdm7fVvVeD4vz81hYWtIKppuCChQa9Ya+P91un6UpWNTyk7mBkpTK2lS7pXtm4nhy29Yd7I9bt9T84iK6hyFeeHHmMViMMIadGEhoNlAKNBpQA6CfpJobDy9JU8gAGKVgaR3Z1BTEuClklIIfzxLpPQgmsVO7sAb25+07yivk4XCGk5VZuK47oWzeyWPn3s5kgiWDTAKbtMl06YqVIrgwNXUlsMkgQzAEOyRVjbQTJTCBXautgd3Z3NTKthp1MNvB8vLyBKyjHOw/3NcqJKfOUbyC0VgOqqx5aoupKUvX5LRrGUNBKcQdFCyGp5kmPXtVAdyPVU9UTcq2ht3e2lIUq616HZJzLC0tTcC6cPHg/oMJZQlETsE9bUScdm16REzPEBUAhykvpMNAw/70w7fKcWwzANMMzBkazQP8duMmZisVXP/0Oq5du6Zhs5kshj45DPBcT3chQS0VQLFQRLdnug6B02B93DN6nsvlMKBqAaBaraLRaIxdXyqV0IkbAtnhjOs5Ym9vD+zmjV9/dhxXfygVdSDofwW9rnFamdrk/3S1u13YNCRxDse28A89or+exq8ytgAAAABJRU5ErkJggg==" id="293" name="Google Shape;293;p26"/>
          <p:cNvSpPr/>
          <p:nvPr/>
        </p:nvSpPr>
        <p:spPr>
          <a:xfrm>
            <a:off x="1226525" y="2354329"/>
            <a:ext cx="228600" cy="22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Arial"/>
              <a:ea typeface="Arial"/>
              <a:cs typeface="Arial"/>
              <a:sym typeface="Arial"/>
            </a:endParaRPr>
          </a:p>
        </p:txBody>
      </p:sp>
      <p:sp>
        <p:nvSpPr>
          <p:cNvPr id="294" name="Google Shape;294;p26"/>
          <p:cNvSpPr txBox="1"/>
          <p:nvPr/>
        </p:nvSpPr>
        <p:spPr>
          <a:xfrm>
            <a:off x="3935755" y="1414959"/>
            <a:ext cx="1830600" cy="408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en" sz="1100">
                <a:solidFill>
                  <a:srgbClr val="FF0000"/>
                </a:solidFill>
              </a:rPr>
              <a:t>Highly tunable V</a:t>
            </a:r>
            <a:r>
              <a:rPr b="1" baseline="-25000" i="1" lang="en" sz="1100">
                <a:solidFill>
                  <a:srgbClr val="FF0000"/>
                </a:solidFill>
              </a:rPr>
              <a:t>REF </a:t>
            </a:r>
            <a:r>
              <a:rPr b="1" i="1" lang="en" sz="1100">
                <a:solidFill>
                  <a:srgbClr val="FF0000"/>
                </a:solidFill>
              </a:rPr>
              <a:t>with trimming bits</a:t>
            </a:r>
            <a:endParaRPr b="1" i="1" sz="800">
              <a:solidFill>
                <a:srgbClr val="FF0000"/>
              </a:solidFill>
              <a:latin typeface="Arial"/>
              <a:ea typeface="Arial"/>
              <a:cs typeface="Arial"/>
              <a:sym typeface="Arial"/>
            </a:endParaRPr>
          </a:p>
        </p:txBody>
      </p:sp>
      <p:sp>
        <p:nvSpPr>
          <p:cNvPr id="295" name="Google Shape;295;p26"/>
          <p:cNvSpPr txBox="1"/>
          <p:nvPr/>
        </p:nvSpPr>
        <p:spPr>
          <a:xfrm>
            <a:off x="341725" y="4195550"/>
            <a:ext cx="3400800" cy="4386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1" lang="en" sz="1200">
                <a:solidFill>
                  <a:schemeClr val="dk1"/>
                </a:solidFill>
              </a:rPr>
              <a:t>The temperature sensor generator uses a fully open source flow</a:t>
            </a:r>
            <a:endParaRPr b="1" i="1" sz="900">
              <a:solidFill>
                <a:schemeClr val="dk1"/>
              </a:solidFill>
              <a:latin typeface="Arial"/>
              <a:ea typeface="Arial"/>
              <a:cs typeface="Arial"/>
              <a:sym typeface="Arial"/>
            </a:endParaRPr>
          </a:p>
        </p:txBody>
      </p:sp>
      <p:sp>
        <p:nvSpPr>
          <p:cNvPr id="296" name="Google Shape;296;p26"/>
          <p:cNvSpPr/>
          <p:nvPr/>
        </p:nvSpPr>
        <p:spPr>
          <a:xfrm rot="5400000">
            <a:off x="5702056" y="3531866"/>
            <a:ext cx="154500" cy="69000"/>
          </a:xfrm>
          <a:prstGeom prst="rect">
            <a:avLst/>
          </a:prstGeom>
          <a:noFill/>
          <a:ln cap="flat" cmpd="sng" w="28575">
            <a:solidFill>
              <a:srgbClr val="FF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7" name="Google Shape;297;p26"/>
          <p:cNvSpPr/>
          <p:nvPr/>
        </p:nvSpPr>
        <p:spPr>
          <a:xfrm rot="5400000">
            <a:off x="5702056" y="3758745"/>
            <a:ext cx="154500" cy="69000"/>
          </a:xfrm>
          <a:prstGeom prst="rect">
            <a:avLst/>
          </a:prstGeom>
          <a:noFill/>
          <a:ln cap="flat" cmpd="sng" w="28575">
            <a:solidFill>
              <a:srgbClr val="FF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8" name="Google Shape;298;p26"/>
          <p:cNvSpPr/>
          <p:nvPr/>
        </p:nvSpPr>
        <p:spPr>
          <a:xfrm rot="5400000">
            <a:off x="5702056" y="4058800"/>
            <a:ext cx="154500" cy="69000"/>
          </a:xfrm>
          <a:prstGeom prst="rect">
            <a:avLst/>
          </a:prstGeom>
          <a:noFill/>
          <a:ln cap="flat" cmpd="sng" w="28575">
            <a:solidFill>
              <a:srgbClr val="FF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99" name="Google Shape;299;p26"/>
          <p:cNvPicPr preferRelativeResize="0"/>
          <p:nvPr/>
        </p:nvPicPr>
        <p:blipFill>
          <a:blip r:embed="rId4">
            <a:alphaModFix/>
          </a:blip>
          <a:stretch>
            <a:fillRect/>
          </a:stretch>
        </p:blipFill>
        <p:spPr>
          <a:xfrm>
            <a:off x="3935750" y="1238800"/>
            <a:ext cx="4745635" cy="935895"/>
          </a:xfrm>
          <a:prstGeom prst="rect">
            <a:avLst/>
          </a:prstGeom>
          <a:noFill/>
          <a:ln>
            <a:noFill/>
          </a:ln>
        </p:spPr>
      </p:pic>
      <p:grpSp>
        <p:nvGrpSpPr>
          <p:cNvPr id="300" name="Google Shape;300;p26"/>
          <p:cNvGrpSpPr/>
          <p:nvPr/>
        </p:nvGrpSpPr>
        <p:grpSpPr>
          <a:xfrm rot="-4784199">
            <a:off x="4628345" y="2524854"/>
            <a:ext cx="1389092" cy="1030587"/>
            <a:chOff x="0" y="-55337"/>
            <a:chExt cx="1654400" cy="955522"/>
          </a:xfrm>
        </p:grpSpPr>
        <p:sp>
          <p:nvSpPr>
            <p:cNvPr id="301" name="Google Shape;301;p26"/>
            <p:cNvSpPr/>
            <p:nvPr/>
          </p:nvSpPr>
          <p:spPr>
            <a:xfrm>
              <a:off x="473600" y="-55337"/>
              <a:ext cx="1180800" cy="844800"/>
            </a:xfrm>
            <a:custGeom>
              <a:rect b="b" l="l" r="r" t="t"/>
              <a:pathLst>
                <a:path extrusionOk="0" h="120000" w="120000">
                  <a:moveTo>
                    <a:pt x="0" y="120000"/>
                  </a:moveTo>
                  <a:quadBezTo>
                    <a:pt x="20000" y="40000"/>
                    <a:pt x="92429" y="15000"/>
                  </a:quadBezTo>
                  <a:lnTo>
                    <a:pt x="90876" y="0"/>
                  </a:lnTo>
                  <a:lnTo>
                    <a:pt x="120000" y="24000"/>
                  </a:lnTo>
                  <a:lnTo>
                    <a:pt x="97089" y="60000"/>
                  </a:lnTo>
                  <a:lnTo>
                    <a:pt x="95536" y="45000"/>
                  </a:lnTo>
                  <a:quadBezTo>
                    <a:pt x="30000" y="55000"/>
                    <a:pt x="0" y="120000"/>
                  </a:quadBezTo>
                  <a:close/>
                </a:path>
              </a:pathLst>
            </a:custGeom>
            <a:solidFill>
              <a:srgbClr val="FF0000"/>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2" name="Google Shape;302;p26"/>
            <p:cNvSpPr/>
            <p:nvPr/>
          </p:nvSpPr>
          <p:spPr>
            <a:xfrm>
              <a:off x="1324680" y="115998"/>
              <a:ext cx="99900" cy="99900"/>
            </a:xfrm>
            <a:prstGeom prst="ellipse">
              <a:avLst/>
            </a:prstGeom>
            <a:solidFill>
              <a:srgbClr val="FF0000"/>
            </a:solidFill>
            <a:ln cap="flat" cmpd="sng" w="25400">
              <a:solidFill>
                <a:srgbClr val="FF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03" name="Google Shape;303;p26"/>
            <p:cNvSpPr/>
            <p:nvPr/>
          </p:nvSpPr>
          <p:spPr>
            <a:xfrm flipH="1" rot="10800000">
              <a:off x="0" y="55385"/>
              <a:ext cx="540600" cy="844800"/>
            </a:xfrm>
            <a:prstGeom prst="round2DiagRect">
              <a:avLst>
                <a:gd fmla="val 16667" name="adj1"/>
                <a:gd fmla="val 0" name="adj2"/>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pic>
        <p:nvPicPr>
          <p:cNvPr id="304" name="Google Shape;304;p26"/>
          <p:cNvPicPr preferRelativeResize="0"/>
          <p:nvPr/>
        </p:nvPicPr>
        <p:blipFill>
          <a:blip r:embed="rId5">
            <a:alphaModFix/>
          </a:blip>
          <a:stretch>
            <a:fillRect/>
          </a:stretch>
        </p:blipFill>
        <p:spPr>
          <a:xfrm>
            <a:off x="565222" y="1641775"/>
            <a:ext cx="2785689" cy="2553783"/>
          </a:xfrm>
          <a:prstGeom prst="rect">
            <a:avLst/>
          </a:prstGeom>
          <a:noFill/>
          <a:ln>
            <a:noFill/>
          </a:ln>
        </p:spPr>
      </p:pic>
      <p:sp>
        <p:nvSpPr>
          <p:cNvPr id="305" name="Google Shape;305;p26"/>
          <p:cNvSpPr/>
          <p:nvPr/>
        </p:nvSpPr>
        <p:spPr>
          <a:xfrm>
            <a:off x="2189129" y="3210688"/>
            <a:ext cx="609000" cy="538800"/>
          </a:xfrm>
          <a:prstGeom prst="rect">
            <a:avLst/>
          </a:prstGeom>
          <a:noFill/>
          <a:ln cap="flat" cmpd="sng" w="28575">
            <a:solidFill>
              <a:srgbClr val="CC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6" name="Google Shape;306;p26"/>
          <p:cNvSpPr txBox="1"/>
          <p:nvPr/>
        </p:nvSpPr>
        <p:spPr>
          <a:xfrm>
            <a:off x="2345775" y="2322800"/>
            <a:ext cx="1472700" cy="808200"/>
          </a:xfrm>
          <a:prstGeom prst="rect">
            <a:avLst/>
          </a:prstGeom>
          <a:solidFill>
            <a:srgbClr val="FFFFFF"/>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i="1" lang="en" sz="1200">
                <a:solidFill>
                  <a:srgbClr val="CC0000"/>
                </a:solidFill>
              </a:rPr>
              <a:t>Sensing elements are sitting on a second voltage domain</a:t>
            </a:r>
            <a:endParaRPr b="1" i="1" sz="900">
              <a:solidFill>
                <a:srgbClr val="CC0000"/>
              </a:solidFill>
              <a:latin typeface="Arial"/>
              <a:ea typeface="Arial"/>
              <a:cs typeface="Arial"/>
              <a:sym typeface="Arial"/>
            </a:endParaRPr>
          </a:p>
        </p:txBody>
      </p:sp>
      <p:sp>
        <p:nvSpPr>
          <p:cNvPr id="307" name="Google Shape;307;p26"/>
          <p:cNvSpPr/>
          <p:nvPr/>
        </p:nvSpPr>
        <p:spPr>
          <a:xfrm>
            <a:off x="3935783" y="1799191"/>
            <a:ext cx="326700" cy="320700"/>
          </a:xfrm>
          <a:prstGeom prst="rect">
            <a:avLst/>
          </a:prstGeom>
          <a:noFill/>
          <a:ln cap="flat" cmpd="sng" w="28575">
            <a:solidFill>
              <a:srgbClr val="CC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8" name="Google Shape;308;p26"/>
          <p:cNvSpPr/>
          <p:nvPr/>
        </p:nvSpPr>
        <p:spPr>
          <a:xfrm>
            <a:off x="5422115" y="1799191"/>
            <a:ext cx="326700" cy="320700"/>
          </a:xfrm>
          <a:prstGeom prst="rect">
            <a:avLst/>
          </a:prstGeom>
          <a:noFill/>
          <a:ln cap="flat" cmpd="sng" w="28575">
            <a:solidFill>
              <a:srgbClr val="CC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09" name="Google Shape;309;p26"/>
          <p:cNvSpPr/>
          <p:nvPr/>
        </p:nvSpPr>
        <p:spPr>
          <a:xfrm>
            <a:off x="6908448" y="1799191"/>
            <a:ext cx="326700" cy="320700"/>
          </a:xfrm>
          <a:prstGeom prst="rect">
            <a:avLst/>
          </a:prstGeom>
          <a:noFill/>
          <a:ln cap="flat" cmpd="sng" w="28575">
            <a:solidFill>
              <a:srgbClr val="CC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0" name="Google Shape;310;p26"/>
          <p:cNvSpPr/>
          <p:nvPr/>
        </p:nvSpPr>
        <p:spPr>
          <a:xfrm>
            <a:off x="8377017" y="1799191"/>
            <a:ext cx="326700" cy="320700"/>
          </a:xfrm>
          <a:prstGeom prst="rect">
            <a:avLst/>
          </a:prstGeom>
          <a:noFill/>
          <a:ln cap="flat" cmpd="sng" w="28575">
            <a:solidFill>
              <a:srgbClr val="CC0000"/>
            </a:solidFill>
            <a:prstDash val="solid"/>
            <a:round/>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11" name="Google Shape;311;p2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2" name="Google Shape;312;p26"/>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SzPts val="990"/>
              <a:buNone/>
            </a:pPr>
            <a:r>
              <a:rPr lang="en" sz="2320"/>
              <a:t>Integrated Temperature Sensors in Sky130</a:t>
            </a:r>
            <a:endParaRPr sz="232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